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431" r:id="rId2"/>
    <p:sldId id="433" r:id="rId3"/>
    <p:sldId id="437" r:id="rId4"/>
    <p:sldId id="434" r:id="rId5"/>
    <p:sldId id="435" r:id="rId6"/>
    <p:sldId id="456" r:id="rId7"/>
    <p:sldId id="439" r:id="rId8"/>
    <p:sldId id="440" r:id="rId9"/>
    <p:sldId id="457" r:id="rId10"/>
    <p:sldId id="462" r:id="rId11"/>
    <p:sldId id="441" r:id="rId12"/>
    <p:sldId id="453" r:id="rId13"/>
    <p:sldId id="454" r:id="rId14"/>
    <p:sldId id="455" r:id="rId15"/>
    <p:sldId id="443" r:id="rId16"/>
    <p:sldId id="444" r:id="rId17"/>
    <p:sldId id="445" r:id="rId18"/>
    <p:sldId id="463" r:id="rId19"/>
    <p:sldId id="464" r:id="rId20"/>
    <p:sldId id="465" r:id="rId21"/>
    <p:sldId id="436" r:id="rId22"/>
    <p:sldId id="34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90E3A4-2D84-4591-A682-457BAE69318D}">
          <p14:sldIdLst>
            <p14:sldId id="431"/>
            <p14:sldId id="433"/>
            <p14:sldId id="437"/>
            <p14:sldId id="434"/>
            <p14:sldId id="435"/>
            <p14:sldId id="456"/>
            <p14:sldId id="439"/>
            <p14:sldId id="440"/>
            <p14:sldId id="457"/>
            <p14:sldId id="462"/>
            <p14:sldId id="441"/>
            <p14:sldId id="453"/>
            <p14:sldId id="454"/>
            <p14:sldId id="455"/>
            <p14:sldId id="443"/>
            <p14:sldId id="444"/>
            <p14:sldId id="445"/>
            <p14:sldId id="463"/>
            <p14:sldId id="464"/>
            <p14:sldId id="465"/>
            <p14:sldId id="436"/>
            <p14:sldId id="348"/>
          </p14:sldIdLst>
        </p14:section>
        <p14:section name="Untitled Section" id="{FCB0D212-FEFA-454A-8F41-9C4C5DE637D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47" autoAdjust="0"/>
    <p:restoredTop sz="72511" autoAdjust="0"/>
  </p:normalViewPr>
  <p:slideViewPr>
    <p:cSldViewPr snapToGrid="0">
      <p:cViewPr varScale="1">
        <p:scale>
          <a:sx n="57" d="100"/>
          <a:sy n="57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2BCA4-1AB8-4504-AE71-019ABE8B8D53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773BF-E5C9-44BF-B19B-39EF1F903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000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author/55666267400/carlos-garcia-rubio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hinrg.cs.jhu.edu/joomla/images/stories/coap-ipsn.pdf" TargetMode="External"/><Relationship Id="rId13" Type="http://schemas.openxmlformats.org/officeDocument/2006/relationships/hyperlink" Target="http://tools.ietf.org/html/rfc6347" TargetMode="External"/><Relationship Id="rId3" Type="http://schemas.openxmlformats.org/officeDocument/2006/relationships/hyperlink" Target="http://link.springer.com/book/10.1007/978-3-642-32686-8" TargetMode="External"/><Relationship Id="rId7" Type="http://schemas.openxmlformats.org/officeDocument/2006/relationships/hyperlink" Target="http://tools.ietf.org/html/draft-keoh-dice-dtls-profile-iot-00" TargetMode="External"/><Relationship Id="rId12" Type="http://schemas.openxmlformats.org/officeDocument/2006/relationships/hyperlink" Target="http://ieeexplore.ieee.org/document/6576185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ieeexplore.ieee.org/document/5508255/" TargetMode="External"/><Relationship Id="rId11" Type="http://schemas.openxmlformats.org/officeDocument/2006/relationships/hyperlink" Target="http://kothmayr.net/wp-content/papercite-data/pdf/kothmayr2012dtls.pdf" TargetMode="External"/><Relationship Id="rId5" Type="http://schemas.openxmlformats.org/officeDocument/2006/relationships/hyperlink" Target="https://tools.ietf.org/html/draft-tolle-core-ebhttp-00" TargetMode="External"/><Relationship Id="rId15" Type="http://schemas.openxmlformats.org/officeDocument/2006/relationships/hyperlink" Target="http://ieeexplore.ieee.org/document/6167461/" TargetMode="External"/><Relationship Id="rId10" Type="http://schemas.openxmlformats.org/officeDocument/2006/relationships/hyperlink" Target="http://ieeexplore.ieee.org/document/6708523/" TargetMode="External"/><Relationship Id="rId4" Type="http://schemas.openxmlformats.org/officeDocument/2006/relationships/hyperlink" Target="http://tools.ietf.org/html/draft-ietf-core-coap-18" TargetMode="External"/><Relationship Id="rId9" Type="http://schemas.openxmlformats.org/officeDocument/2006/relationships/hyperlink" Target="https://tools.ietf.org/html/draft-ietf-core-link-format-01" TargetMode="External"/><Relationship Id="rId14" Type="http://schemas.openxmlformats.org/officeDocument/2006/relationships/hyperlink" Target="http://tools.ietf.org/html/draft-hartke-dice-profile-00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evaluation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MQTT with security support for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environments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links open overlay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panelVictor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Seoane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 https://www.sciencedirect.com/science/article/pii/S1389128621003364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https://www.mi.fu-berlin.de/inf/groups/ag-tech/teaching/2012-13_WS/L_19528_Embedded_Internet_and_the_Internet_of_Things/08.pdf</a:t>
            </a:r>
          </a:p>
          <a:p>
            <a:r>
              <a:rPr lang="en-US" dirty="0" smtClean="0"/>
              <a:t>https://www.hivemq.com/blog/mqtt-vs-coap-for-iot/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https://thingsboard.io/docs/user-guide/integrations/coap/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 evaluation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MQTT with security support for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environments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links open overlay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panelVictor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Seoane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Carlos Garcia-Rubio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https://www.sciencedirect.com/science/article/pii/S1389128621003364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3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https://www.hivemq.com/blog/mqtt-vs-coap-for-iot/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89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Comparing MQTT and AMQP https://www.hivemq.com/blog/mqtt-vs-amqp-for-iot/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Brief Comparative Analysis on Application Layer Protocols of Internet of Things: MQTT, </a:t>
            </a:r>
            <a:r>
              <a:rPr lang="en-US" dirty="0" err="1" smtClean="0"/>
              <a:t>CoAP</a:t>
            </a:r>
            <a:r>
              <a:rPr lang="en-US" dirty="0" smtClean="0"/>
              <a:t>, AMQP and HTTP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https://ijcsmc.com/docs/papers/September2020/V9I9202019.pdf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47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Comparing MQTT and AMQP https://www.hivemq.com/blog/mqtt-vs-amqp-for-iot/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https://ijcsmc.com/docs/papers/September2020/V9I9202019.pdf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Constrained Application Protocol for Internet of Things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https://classes.engineering.wustl.edu/~jain/cse574-14/ftp/coap/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https://pure.port.ac.uk/ws/portalfiles/portal/12197128/IoT_Messaging_Protocols_Naik.pdf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86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https://www.videosdk.live/developer-hub/websocket/messaging-protocols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25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https://classes.engineering.wustl.edu/~jain/cse574-14/ftp/coap/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25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https://classes.engineering.wustl.edu/~jain/cse574-14/ftp/coap/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[Petersburg12] St. Petersburg, "Internet of Things, Smart Spaces, and Next Generation Networking," Russia, August 27-29, 2012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http://link.springer.com/book/10.1007%2F978-3-642-32686-8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[Z. Shelby13] Z. Shelby,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Sensinode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Hartke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"Constrained Application Protocol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)," draft-ietf-core-coap-18. [2013-06--28]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http://tools.ietf.org/html/draft-ietf-core-coap-18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[G.Tolle13]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G.Tolle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Arch Rock Corporation. Embedded Binary HTTP (EBHTTP) draft-tolle-core-ebhttp-00.[2010-03-23]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https://tools.ietf.org/html/draft-tolle-core-ebhttp-00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[Glombitza10]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Glombitza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Pfisterer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D.; Fischer, S., "LTP: An Efficient Web Service Transport Protocol for Resource Constrained Devices," Sensor Mesh and Ad Hoc Communications and Networks (SECON), 2010 7th Annual IEEE Communications Society Conference on , vol., no., pp.1,9, 21-25 June 2010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http://ieeexplore.ieee.org/document/5508255/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[S. Keoh13] S.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Keoh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Philips Research, Z.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Shelby,Sensinode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Profiling of DTLS for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-based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Applications draft-keoh-dice-dtls-profile-iot-00 [2013-11-05]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http://tools.ietf.org/html/draft-keoh-dice-dtls-profile-iot-00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[Koojana11]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Koojana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Kuladinithi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Olaf Bergmann, Thomas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Potsch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Markus Becker, Carmelita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Gorg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"Implementation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its Application in Transport Logistics," In Proceedings of the Workshop on Extending the Internet to Low power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Networks (April 2011)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http://hinrg.cs.jhu.edu/joomla/images/stories/coap-ipsn.pdf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[Shelby11] Zach Shelby, 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Link Format," draft-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ietf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-core-link- format-07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https://tools.ietf.org/html/draft-ietf-core-link-format-01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[Castellani12] Castellani, A.;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Fossati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T.; Loreto, S., "HTTP-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cross protocol proxy: an implementation viewpoint," Mobile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Adhoc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Sensor Systems (MASS), 2012 IEEE 9th International Conference on 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vol.Supplement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no., pp.1,6, 8-11 Oct. 2012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http://ieeexplore.ieee.org/document/6708523/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[Kothmayr12] A DTLS Based End-To-End Security Architecture for the Internet of Things with Two-way Authentication Thomas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Kothmayr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Corinna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Schimitt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Wen Hu, Michael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Bruning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2012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http://kothmayr.net/wp-content/papercite-data/pdf/kothmayr2012dtls.pdf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[Raza13] Raza, S.;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Shafagh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H.;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Hewage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Hummen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R.; Voigt, T., "Lithe: Lightweight Secure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Internet of Things," Sensors Journal, IEEE , vol.13, no.10, pp.3711,3720, Oct. 2013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/>
              </a:rPr>
              <a:t>http://ieeexplore.ieee.org/document/6576185/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[E. Rescorla12] E.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Rescorlai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Modadugu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"Datagram Transport Layer Security Version 1.2," RFC Standard 6347, Jan. 2012.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/>
              </a:rPr>
              <a:t>http://tools.ietf.org/html/rfc6347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[Hartke13] Klaus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Hartke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Hannes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Tschofenig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DTLS Profile for the Internet of Things draft-hartke-dice-profile-00, [2013-11-04]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/>
              </a:rPr>
              <a:t>http://tools.ietf.org/html/draft-hartke-dice-profile-00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[Bergmann12] Bergmann, O.;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Hillmann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K.T.;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S., "A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-gateway for smart homes," Computing, Networking and Communications (ICNC), 2012 International Conference on, pp.446,450, Jan. 30 2012-Feb. 2 2012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/>
              </a:rPr>
              <a:t>http://ieeexplore.ieee.org/document/6167461/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6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https://classes.engineering.wustl.edu/~jain/cse574-14/ftp/coap/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Acronyms</a:t>
            </a:r>
          </a:p>
          <a:p>
            <a:r>
              <a:rPr lang="en-US" dirty="0" err="1" smtClean="0"/>
              <a:t>IoTInternet</a:t>
            </a:r>
            <a:r>
              <a:rPr lang="en-US" dirty="0" smtClean="0"/>
              <a:t> of </a:t>
            </a:r>
            <a:r>
              <a:rPr lang="en-US" dirty="0" err="1" smtClean="0"/>
              <a:t>ThingsIEFTInternet</a:t>
            </a:r>
            <a:r>
              <a:rPr lang="en-US" dirty="0" smtClean="0"/>
              <a:t> Engineering Task </a:t>
            </a:r>
            <a:r>
              <a:rPr lang="en-US" dirty="0" err="1" smtClean="0"/>
              <a:t>ForceCoAPConstrained</a:t>
            </a:r>
            <a:r>
              <a:rPr lang="en-US" dirty="0" smtClean="0"/>
              <a:t> Application </a:t>
            </a:r>
            <a:r>
              <a:rPr lang="en-US" dirty="0" err="1" smtClean="0"/>
              <a:t>ProtocolHTTPHypertext</a:t>
            </a:r>
            <a:r>
              <a:rPr lang="en-US" dirty="0" smtClean="0"/>
              <a:t> Transfer </a:t>
            </a:r>
            <a:r>
              <a:rPr lang="en-US" dirty="0" err="1" smtClean="0"/>
              <a:t>ProtocolHARTHighway</a:t>
            </a:r>
            <a:r>
              <a:rPr lang="en-US" dirty="0" smtClean="0"/>
              <a:t> Addressable Remote </a:t>
            </a:r>
            <a:r>
              <a:rPr lang="en-US" dirty="0" err="1" smtClean="0"/>
              <a:t>TransducerLR</a:t>
            </a:r>
            <a:r>
              <a:rPr lang="en-US" dirty="0" smtClean="0"/>
              <a:t>-</a:t>
            </a:r>
            <a:r>
              <a:rPr lang="en-US" dirty="0" err="1" smtClean="0"/>
              <a:t>WPANLow</a:t>
            </a:r>
            <a:r>
              <a:rPr lang="en-US" dirty="0" smtClean="0"/>
              <a:t>-Rate Wireless Personal Area </a:t>
            </a:r>
            <a:r>
              <a:rPr lang="en-US" dirty="0" err="1" smtClean="0"/>
              <a:t>NetworkEBHTTPEmbedded</a:t>
            </a:r>
            <a:r>
              <a:rPr lang="en-US" dirty="0" smtClean="0"/>
              <a:t> Binary </a:t>
            </a:r>
            <a:r>
              <a:rPr lang="en-US" dirty="0" err="1" smtClean="0"/>
              <a:t>HTTPLTPLean</a:t>
            </a:r>
            <a:r>
              <a:rPr lang="en-US" dirty="0" smtClean="0"/>
              <a:t> Transport </a:t>
            </a:r>
            <a:r>
              <a:rPr lang="en-US" dirty="0" err="1" smtClean="0"/>
              <a:t>ProtocolCoREConstrained</a:t>
            </a:r>
            <a:r>
              <a:rPr lang="en-US" dirty="0" smtClean="0"/>
              <a:t> RESTful </a:t>
            </a:r>
            <a:r>
              <a:rPr lang="en-US" dirty="0" err="1" smtClean="0"/>
              <a:t>EnvironmentsRESTRepresentation</a:t>
            </a:r>
            <a:r>
              <a:rPr lang="en-US" dirty="0" smtClean="0"/>
              <a:t> State </a:t>
            </a:r>
            <a:r>
              <a:rPr lang="en-US" dirty="0" err="1" smtClean="0"/>
              <a:t>TransferURIUniform</a:t>
            </a:r>
            <a:r>
              <a:rPr lang="en-US" dirty="0" smtClean="0"/>
              <a:t> Resource IdentifierP2PPoint to </a:t>
            </a:r>
            <a:r>
              <a:rPr lang="en-US" dirty="0" err="1" smtClean="0"/>
              <a:t>PointDTLSDatagram</a:t>
            </a:r>
            <a:r>
              <a:rPr lang="en-US" dirty="0" smtClean="0"/>
              <a:t> Transport Layer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21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https://github.com/Adilius/CoAP-MQTT-pipeline-implementation</a:t>
            </a:r>
          </a:p>
          <a:p>
            <a:endParaRPr lang="en-US" dirty="0" smtClean="0"/>
          </a:p>
          <a:p>
            <a:r>
              <a:rPr lang="en-US" dirty="0" smtClean="0"/>
              <a:t>https://www.sciencedirect.com/science/article/pii/S1389128621003364</a:t>
            </a:r>
          </a:p>
          <a:p>
            <a:endParaRPr lang="en-US" dirty="0" smtClean="0"/>
          </a:p>
          <a:p>
            <a:r>
              <a:rPr lang="en-US" dirty="0" smtClean="0"/>
              <a:t>https://www.netburner.com/learn/vulnerable-designs-and-implementations-with-mqtt-and-coap-m2m-protocols/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47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https://github.com/DamascenoRafael/mqtt-simulator</a:t>
            </a:r>
          </a:p>
          <a:p>
            <a:endParaRPr lang="en-US" dirty="0" smtClean="0"/>
          </a:p>
          <a:p>
            <a:r>
              <a:rPr lang="en-US" dirty="0" smtClean="0"/>
              <a:t>https://github.com/IBA-Group-IT/IoT-data-simulator</a:t>
            </a:r>
          </a:p>
          <a:p>
            <a:r>
              <a:rPr lang="en-US" dirty="0" smtClean="0"/>
              <a:t>https://github.com/leedskiy/IoT-simulator</a:t>
            </a:r>
          </a:p>
          <a:p>
            <a:endParaRPr lang="en-US" dirty="0" smtClean="0"/>
          </a:p>
          <a:p>
            <a:r>
              <a:rPr lang="en-US" dirty="0" smtClean="0"/>
              <a:t>https://github.com/wenh77/Learning-IoT-CoAP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34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https://github.com/rpdswtk/vsmqtt</a:t>
            </a:r>
          </a:p>
          <a:p>
            <a:r>
              <a:rPr lang="en-US" dirty="0" smtClean="0"/>
              <a:t>https://github.com/play-iot/iot-gateway</a:t>
            </a:r>
          </a:p>
          <a:p>
            <a:endParaRPr lang="en-US" dirty="0" smtClean="0"/>
          </a:p>
          <a:p>
            <a:r>
              <a:rPr lang="en-US" dirty="0" smtClean="0"/>
              <a:t>https://github.com/martiFabia/Smart-Roasting-Coffe-System</a:t>
            </a:r>
          </a:p>
          <a:p>
            <a:r>
              <a:rPr lang="en-US" dirty="0" smtClean="0"/>
              <a:t>https://github.com/mgiorgi13/Smart-Agricolture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49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https://www.cloud.studio/coap-vs-mqtt/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80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https://bisaioti.com/mqtt-vs-http-vs-coap/</a:t>
            </a:r>
          </a:p>
          <a:p>
            <a:r>
              <a:rPr lang="en-US" dirty="0" smtClean="0"/>
              <a:t>https://iotboys.com/what-is-coap-protocol-coap-vs-mqtt-comparison/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34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https://medium.com/buildpiper/simplifying-containerization-with-docker-run-command-2f74e114f42a</a:t>
            </a:r>
          </a:p>
          <a:p>
            <a:endParaRPr lang="en-US" dirty="0" smtClean="0"/>
          </a:p>
          <a:p>
            <a:r>
              <a:rPr lang="en-US" dirty="0" smtClean="0"/>
              <a:t>https://github.com/IBA-Group-IT/IoT-data-simulator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https://www.bevywise.com/blog/docker-mqtt-broker-easy-service-manageability/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47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https://www.linkedin.com/posts/sirinsoftware_iot-coap-mqtt-activity-7222546493948268544-oakG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3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https://insights2techinfo.com/iot-protocols-comparing-mqtt-coap-and-http-for-efficient-device-communication/</a:t>
            </a:r>
          </a:p>
          <a:p>
            <a:r>
              <a:rPr lang="en-US" dirty="0" smtClean="0"/>
              <a:t>https://bisaioti.com/mqtt-vs-http-vs-coap/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15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https://insights2techinfo.com/iot-protocols-comparing-mqtt-coap-and-http-for-efficient-device-communication/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https://bisaioti.com/mqtt-vs-http-vs-coap/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8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https://www.hivemq.com/blog/mqtt-essentials-part-1-introducing-mqtt/</a:t>
            </a:r>
          </a:p>
          <a:p>
            <a:r>
              <a:rPr lang="en-US" dirty="0" smtClean="0"/>
              <a:t>https://www.hivemq.com/blog/mqtt-essentials-part-1-introducing-mqtt/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70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Comparing MQTT and AMQP https://www.hivemq.com/blog/mqtt-vs-amqp-for-iot/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https://www.hivemq.com/blog/mqtt-essentials-part-1-introducing-mqtt/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3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Comparing MQTT and AMQP https://www.hivemq.com/blog/mqtt-vs-amqp-for-iot/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https://ijcsmc.com/docs/papers/September2020/V9I9202019.pdf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74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Comparing MQTT and AMQP https://www.hivemq.com/blog/mqtt-vs-amqp-for-iot/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https://ijcsmc.com/docs/papers/September2020/V9I9202019.pdf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773BF-E5C9-44BF-B19B-39EF1F9037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49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58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50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24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25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3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4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5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4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3185-5D7B-4653-B2AD-B25B114B2E8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39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E3185-5D7B-4653-B2AD-B25B114B2E8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D3C09-E5C8-41E8-805C-CE6142B58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9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13" Type="http://schemas.openxmlformats.org/officeDocument/2006/relationships/image" Target="../media/image50.png"/><Relationship Id="rId3" Type="http://schemas.openxmlformats.org/officeDocument/2006/relationships/image" Target="../media/image40.gif"/><Relationship Id="rId7" Type="http://schemas.openxmlformats.org/officeDocument/2006/relationships/image" Target="../media/image44.png"/><Relationship Id="rId12" Type="http://schemas.openxmlformats.org/officeDocument/2006/relationships/image" Target="../media/image49.gi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gif"/><Relationship Id="rId5" Type="http://schemas.openxmlformats.org/officeDocument/2006/relationships/image" Target="../media/image42.jpeg"/><Relationship Id="rId15" Type="http://schemas.openxmlformats.org/officeDocument/2006/relationships/image" Target="../media/image52.gif"/><Relationship Id="rId10" Type="http://schemas.openxmlformats.org/officeDocument/2006/relationships/image" Target="../media/image47.gif"/><Relationship Id="rId4" Type="http://schemas.openxmlformats.org/officeDocument/2006/relationships/image" Target="../media/image41.gif"/><Relationship Id="rId9" Type="http://schemas.openxmlformats.org/officeDocument/2006/relationships/image" Target="../media/image46.gif"/><Relationship Id="rId14" Type="http://schemas.openxmlformats.org/officeDocument/2006/relationships/image" Target="../media/image5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gif"/><Relationship Id="rId5" Type="http://schemas.openxmlformats.org/officeDocument/2006/relationships/image" Target="../media/image58.png"/><Relationship Id="rId4" Type="http://schemas.openxmlformats.org/officeDocument/2006/relationships/hyperlink" Target="https://github.com/martiFabia/Smart-Roasting-Coffe-System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891" y="0"/>
            <a:ext cx="5305425" cy="33813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70421" y="1795824"/>
            <a:ext cx="4804363" cy="1929688"/>
            <a:chOff x="89638" y="359621"/>
            <a:chExt cx="4804363" cy="19296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105" y="1881965"/>
              <a:ext cx="3104181" cy="263526"/>
            </a:xfrm>
            <a:prstGeom prst="rect">
              <a:avLst/>
            </a:prstGeom>
          </p:spPr>
        </p:pic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89638" y="1389204"/>
              <a:ext cx="4804363" cy="9001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4000" dirty="0" smtClean="0">
                  <a:solidFill>
                    <a:schemeClr val="accent1">
                      <a:lumMod val="75000"/>
                    </a:schemeClr>
                  </a:solidFill>
                </a:rPr>
                <a:t>Computer </a:t>
              </a:r>
              <a:r>
                <a:rPr lang="en-US" sz="4000" dirty="0" smtClean="0">
                  <a:solidFill>
                    <a:srgbClr val="00B0F0"/>
                  </a:solidFill>
                </a:rPr>
                <a:t>Vision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ABCB87-2ECC-4C03-B5BB-6EE11C8A4485}"/>
                </a:ext>
              </a:extLst>
            </p:cNvPr>
            <p:cNvGrpSpPr/>
            <p:nvPr/>
          </p:nvGrpSpPr>
          <p:grpSpPr>
            <a:xfrm>
              <a:off x="89638" y="359621"/>
              <a:ext cx="3064025" cy="1516520"/>
              <a:chOff x="4853562" y="1589418"/>
              <a:chExt cx="2609520" cy="1291565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3546B24-FABC-4B2A-A80F-B03654D56A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853562" y="1589418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2E1A011-CDEA-4BBC-B725-C88AF54648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230834" y="1678285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8BC7BC-BF58-402E-9A69-AA9226DE7CAA}"/>
                </a:ext>
              </a:extLst>
            </p:cNvPr>
            <p:cNvGrpSpPr/>
            <p:nvPr/>
          </p:nvGrpSpPr>
          <p:grpSpPr>
            <a:xfrm>
              <a:off x="1176068" y="503243"/>
              <a:ext cx="1334145" cy="620384"/>
              <a:chOff x="7439031" y="1585639"/>
              <a:chExt cx="2143740" cy="996849"/>
            </a:xfrm>
            <a:solidFill>
              <a:schemeClr val="accent6"/>
            </a:solidFill>
          </p:grpSpPr>
          <p:sp>
            <p:nvSpPr>
              <p:cNvPr id="17" name="Freeform: Shape 66">
                <a:extLst>
                  <a:ext uri="{FF2B5EF4-FFF2-40B4-BE49-F238E27FC236}">
                    <a16:creationId xmlns:a16="http://schemas.microsoft.com/office/drawing/2014/main" id="{2A081543-B9FF-49B1-8EEF-ABDF5438EDCD}"/>
                  </a:ext>
                </a:extLst>
              </p:cNvPr>
              <p:cNvSpPr/>
              <p:nvPr/>
            </p:nvSpPr>
            <p:spPr>
              <a:xfrm>
                <a:off x="7439031" y="1585639"/>
                <a:ext cx="2143740" cy="996849"/>
              </a:xfrm>
              <a:custGeom>
                <a:avLst/>
                <a:gdLst/>
                <a:ahLst/>
                <a:cxnLst/>
                <a:rect l="l" t="t" r="r" b="b"/>
                <a:pathLst>
                  <a:path w="1862733" h="866179">
                    <a:moveTo>
                      <a:pt x="794147" y="204787"/>
                    </a:moveTo>
                    <a:cubicBezTo>
                      <a:pt x="745605" y="204787"/>
                      <a:pt x="701637" y="218416"/>
                      <a:pt x="662244" y="245673"/>
                    </a:cubicBezTo>
                    <a:cubicBezTo>
                      <a:pt x="622851" y="272930"/>
                      <a:pt x="594798" y="309240"/>
                      <a:pt x="578086" y="354601"/>
                    </a:cubicBezTo>
                    <a:cubicBezTo>
                      <a:pt x="568536" y="380467"/>
                      <a:pt x="563761" y="406729"/>
                      <a:pt x="563761" y="433387"/>
                    </a:cubicBezTo>
                    <a:cubicBezTo>
                      <a:pt x="563761" y="488299"/>
                      <a:pt x="582064" y="537440"/>
                      <a:pt x="618670" y="580811"/>
                    </a:cubicBezTo>
                    <a:cubicBezTo>
                      <a:pt x="664031" y="634532"/>
                      <a:pt x="722524" y="661392"/>
                      <a:pt x="794147" y="661392"/>
                    </a:cubicBezTo>
                    <a:cubicBezTo>
                      <a:pt x="865771" y="661392"/>
                      <a:pt x="924462" y="634733"/>
                      <a:pt x="970220" y="581415"/>
                    </a:cubicBezTo>
                    <a:cubicBezTo>
                      <a:pt x="1006826" y="538838"/>
                      <a:pt x="1025128" y="489496"/>
                      <a:pt x="1025128" y="433387"/>
                    </a:cubicBezTo>
                    <a:cubicBezTo>
                      <a:pt x="1025128" y="376088"/>
                      <a:pt x="1006826" y="326547"/>
                      <a:pt x="970220" y="284764"/>
                    </a:cubicBezTo>
                    <a:cubicBezTo>
                      <a:pt x="923265" y="231446"/>
                      <a:pt x="864574" y="204787"/>
                      <a:pt x="794147" y="204787"/>
                    </a:cubicBezTo>
                    <a:close/>
                    <a:moveTo>
                      <a:pt x="1304330" y="24408"/>
                    </a:moveTo>
                    <a:lnTo>
                      <a:pt x="1862733" y="24408"/>
                    </a:lnTo>
                    <a:lnTo>
                      <a:pt x="1862733" y="200620"/>
                    </a:lnTo>
                    <a:lnTo>
                      <a:pt x="1687711" y="200620"/>
                    </a:lnTo>
                    <a:lnTo>
                      <a:pt x="1687711" y="837009"/>
                    </a:lnTo>
                    <a:lnTo>
                      <a:pt x="1476375" y="837009"/>
                    </a:lnTo>
                    <a:lnTo>
                      <a:pt x="1476375" y="200620"/>
                    </a:lnTo>
                    <a:lnTo>
                      <a:pt x="1304330" y="200620"/>
                    </a:lnTo>
                    <a:close/>
                    <a:moveTo>
                      <a:pt x="0" y="24408"/>
                    </a:moveTo>
                    <a:lnTo>
                      <a:pt x="211336" y="24408"/>
                    </a:lnTo>
                    <a:lnTo>
                      <a:pt x="211336" y="837009"/>
                    </a:lnTo>
                    <a:lnTo>
                      <a:pt x="0" y="837009"/>
                    </a:lnTo>
                    <a:close/>
                    <a:moveTo>
                      <a:pt x="794147" y="0"/>
                    </a:moveTo>
                    <a:cubicBezTo>
                      <a:pt x="937022" y="0"/>
                      <a:pt x="1050330" y="47426"/>
                      <a:pt x="1134071" y="142280"/>
                    </a:cubicBezTo>
                    <a:cubicBezTo>
                      <a:pt x="1207493" y="225623"/>
                      <a:pt x="1244204" y="322659"/>
                      <a:pt x="1244204" y="433387"/>
                    </a:cubicBezTo>
                    <a:cubicBezTo>
                      <a:pt x="1244204" y="543719"/>
                      <a:pt x="1207493" y="640556"/>
                      <a:pt x="1134071" y="723900"/>
                    </a:cubicBezTo>
                    <a:cubicBezTo>
                      <a:pt x="1050330" y="818753"/>
                      <a:pt x="937022" y="866179"/>
                      <a:pt x="794147" y="866179"/>
                    </a:cubicBezTo>
                    <a:cubicBezTo>
                      <a:pt x="651669" y="866179"/>
                      <a:pt x="538560" y="818753"/>
                      <a:pt x="454819" y="723900"/>
                    </a:cubicBezTo>
                    <a:cubicBezTo>
                      <a:pt x="381397" y="640556"/>
                      <a:pt x="344686" y="543719"/>
                      <a:pt x="344686" y="433387"/>
                    </a:cubicBezTo>
                    <a:cubicBezTo>
                      <a:pt x="344686" y="382984"/>
                      <a:pt x="354608" y="331291"/>
                      <a:pt x="374452" y="278308"/>
                    </a:cubicBezTo>
                    <a:cubicBezTo>
                      <a:pt x="394296" y="225326"/>
                      <a:pt x="420886" y="179983"/>
                      <a:pt x="454224" y="142280"/>
                    </a:cubicBezTo>
                    <a:cubicBezTo>
                      <a:pt x="537964" y="47426"/>
                      <a:pt x="651272" y="0"/>
                      <a:pt x="79414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8" name="Freeform: Shape 67">
                <a:extLst>
                  <a:ext uri="{FF2B5EF4-FFF2-40B4-BE49-F238E27FC236}">
                    <a16:creationId xmlns:a16="http://schemas.microsoft.com/office/drawing/2014/main" id="{275D1FAA-C13F-4A6B-BA37-7704CFB7ADCD}"/>
                  </a:ext>
                </a:extLst>
              </p:cNvPr>
              <p:cNvSpPr/>
              <p:nvPr/>
            </p:nvSpPr>
            <p:spPr>
              <a:xfrm>
                <a:off x="8174174" y="1963600"/>
                <a:ext cx="443936" cy="326799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53858C97-DA2F-8866-47CC-CDF4077BBF9D}"/>
                </a:ext>
              </a:extLst>
            </p:cNvPr>
            <p:cNvSpPr txBox="1">
              <a:spLocks/>
            </p:cNvSpPr>
            <p:nvPr/>
          </p:nvSpPr>
          <p:spPr>
            <a:xfrm>
              <a:off x="1560697" y="757061"/>
              <a:ext cx="729275" cy="203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solidFill>
                    <a:srgbClr val="7030A0"/>
                  </a:solidFill>
                </a:rPr>
                <a:t>PDS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743" y="2639596"/>
            <a:ext cx="446086" cy="635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6861" y="2669999"/>
            <a:ext cx="613391" cy="582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045" y="2639596"/>
            <a:ext cx="599662" cy="577554"/>
          </a:xfrm>
          <a:prstGeom prst="rect">
            <a:avLst/>
          </a:prstGeom>
        </p:spPr>
      </p:pic>
      <p:sp>
        <p:nvSpPr>
          <p:cNvPr id="26" name="Subtitle 2"/>
          <p:cNvSpPr txBox="1">
            <a:spLocks/>
          </p:cNvSpPr>
          <p:nvPr/>
        </p:nvSpPr>
        <p:spPr>
          <a:xfrm>
            <a:off x="3138827" y="3783967"/>
            <a:ext cx="5287688" cy="521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rgbClr val="002060"/>
                </a:solidFill>
              </a:rPr>
              <a:t>Chapter 5_4-Q3: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645200" y="42412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300" b="1" dirty="0" smtClean="0">
                <a:solidFill>
                  <a:srgbClr val="002060"/>
                </a:solidFill>
              </a:rPr>
              <a:t>MQTT-</a:t>
            </a:r>
            <a:r>
              <a:rPr lang="en-US" sz="7300" b="1" dirty="0" err="1" smtClean="0">
                <a:solidFill>
                  <a:srgbClr val="002060"/>
                </a:solidFill>
              </a:rPr>
              <a:t>CoAP</a:t>
            </a:r>
            <a:r>
              <a:rPr lang="en-US" sz="7300" b="1" dirty="0" smtClean="0">
                <a:solidFill>
                  <a:srgbClr val="002060"/>
                </a:solidFill>
              </a:rPr>
              <a:t>-AMQP-HTTP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489815" y="6105550"/>
            <a:ext cx="261376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https://www.youtube.com/@AmelOline/videos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326723" y="5967051"/>
            <a:ext cx="162344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https://github.com/siagianp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513422" y="6244050"/>
            <a:ext cx="36671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https://github.com/amelcharolinesgn2/IoT_simulator-mqtt-NodeRed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959112" y="6382549"/>
            <a:ext cx="32047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https://github.com/amelcharolinesgn2/Cloud-Infrastructures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426515" y="6555673"/>
            <a:ext cx="38395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https://github.com/amelcharolinesgn2/ClouD-Infrastructure-SISKA-2025</a:t>
            </a:r>
          </a:p>
        </p:txBody>
      </p:sp>
    </p:spTree>
    <p:extLst>
      <p:ext uri="{BB962C8B-B14F-4D97-AF65-F5344CB8AC3E}">
        <p14:creationId xmlns:p14="http://schemas.microsoft.com/office/powerpoint/2010/main" val="102637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1733" y="365668"/>
            <a:ext cx="5579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rgbClr val="002060"/>
                </a:solidFill>
              </a:rPr>
              <a:t>MQTT Performance Vs. </a:t>
            </a:r>
            <a:r>
              <a:rPr lang="fr-FR" sz="2400" b="1" dirty="0" err="1">
                <a:solidFill>
                  <a:srgbClr val="002060"/>
                </a:solidFill>
              </a:rPr>
              <a:t>CoAP</a:t>
            </a:r>
            <a:r>
              <a:rPr lang="fr-FR" sz="2400" b="1" dirty="0">
                <a:solidFill>
                  <a:srgbClr val="002060"/>
                </a:solidFill>
              </a:rPr>
              <a:t> Performance</a:t>
            </a:r>
            <a:endParaRPr lang="en-US" sz="2400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47375"/>
              </p:ext>
            </p:extLst>
          </p:nvPr>
        </p:nvGraphicFramePr>
        <p:xfrm>
          <a:off x="321733" y="827333"/>
          <a:ext cx="6235599" cy="2560320"/>
        </p:xfrm>
        <a:graphic>
          <a:graphicData uri="http://schemas.openxmlformats.org/drawingml/2006/table">
            <a:tbl>
              <a:tblPr/>
              <a:tblGrid>
                <a:gridCol w="2078533">
                  <a:extLst>
                    <a:ext uri="{9D8B030D-6E8A-4147-A177-3AD203B41FA5}">
                      <a16:colId xmlns:a16="http://schemas.microsoft.com/office/drawing/2014/main" val="3755156355"/>
                    </a:ext>
                  </a:extLst>
                </a:gridCol>
                <a:gridCol w="2078533">
                  <a:extLst>
                    <a:ext uri="{9D8B030D-6E8A-4147-A177-3AD203B41FA5}">
                      <a16:colId xmlns:a16="http://schemas.microsoft.com/office/drawing/2014/main" val="1247701940"/>
                    </a:ext>
                  </a:extLst>
                </a:gridCol>
                <a:gridCol w="2078533">
                  <a:extLst>
                    <a:ext uri="{9D8B030D-6E8A-4147-A177-3AD203B41FA5}">
                      <a16:colId xmlns:a16="http://schemas.microsoft.com/office/drawing/2014/main" val="32006526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/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MQTT (TCP) Bytes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CoAP</a:t>
                      </a:r>
                      <a:r>
                        <a:rPr lang="en-US" sz="1400" dirty="0">
                          <a:effectLst/>
                        </a:rPr>
                        <a:t> (UDP) Bytes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629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Establish connection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166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None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689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Subscribe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159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None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077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For each message published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388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312+75 (request + response)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7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Sum for 1 message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1101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387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059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Sum for 10 messages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8085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3870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874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Sum for 100 messages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77925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38700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21389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21733" y="352615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GET to receive the data from the server before the subsequent GET. In each case, the messages are 256 bytes.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306628"/>
              </p:ext>
            </p:extLst>
          </p:nvPr>
        </p:nvGraphicFramePr>
        <p:xfrm>
          <a:off x="321733" y="4126316"/>
          <a:ext cx="6235600" cy="1432560"/>
        </p:xfrm>
        <a:graphic>
          <a:graphicData uri="http://schemas.openxmlformats.org/drawingml/2006/table">
            <a:tbl>
              <a:tblPr/>
              <a:tblGrid>
                <a:gridCol w="1558900">
                  <a:extLst>
                    <a:ext uri="{9D8B030D-6E8A-4147-A177-3AD203B41FA5}">
                      <a16:colId xmlns:a16="http://schemas.microsoft.com/office/drawing/2014/main" val="3935979640"/>
                    </a:ext>
                  </a:extLst>
                </a:gridCol>
                <a:gridCol w="1558900">
                  <a:extLst>
                    <a:ext uri="{9D8B030D-6E8A-4147-A177-3AD203B41FA5}">
                      <a16:colId xmlns:a16="http://schemas.microsoft.com/office/drawing/2014/main" val="1368104010"/>
                    </a:ext>
                  </a:extLst>
                </a:gridCol>
                <a:gridCol w="1558900">
                  <a:extLst>
                    <a:ext uri="{9D8B030D-6E8A-4147-A177-3AD203B41FA5}">
                      <a16:colId xmlns:a16="http://schemas.microsoft.com/office/drawing/2014/main" val="2338353157"/>
                    </a:ext>
                  </a:extLst>
                </a:gridCol>
                <a:gridCol w="1558900">
                  <a:extLst>
                    <a:ext uri="{9D8B030D-6E8A-4147-A177-3AD203B41FA5}">
                      <a16:colId xmlns:a16="http://schemas.microsoft.com/office/drawing/2014/main" val="6413869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No. messages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Protocol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Msgs per second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Avg round trip time (ms)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756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10000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MQTT - QoS 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1,234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0.81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078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10000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MQTT - QoS 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18,416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0.054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326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10000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CoAP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8,729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0.1145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5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2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1073554"/>
            <a:ext cx="5825067" cy="46958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1733" y="365668"/>
            <a:ext cx="4711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MQTT vs </a:t>
            </a:r>
            <a:r>
              <a:rPr lang="en-US" sz="2400" b="1" dirty="0" smtClean="0">
                <a:solidFill>
                  <a:srgbClr val="002060"/>
                </a:solidFill>
              </a:rPr>
              <a:t>AMQP for </a:t>
            </a:r>
            <a:r>
              <a:rPr lang="en-US" sz="2400" b="1" dirty="0" err="1" smtClean="0">
                <a:solidFill>
                  <a:srgbClr val="002060"/>
                </a:solidFill>
              </a:rPr>
              <a:t>IoT</a:t>
            </a:r>
            <a:r>
              <a:rPr lang="en-US" sz="2400" b="1" dirty="0" smtClean="0">
                <a:solidFill>
                  <a:srgbClr val="002060"/>
                </a:solidFill>
              </a:rPr>
              <a:t> </a:t>
            </a:r>
            <a:r>
              <a:rPr lang="en-US" sz="2400" b="1" dirty="0">
                <a:solidFill>
                  <a:srgbClr val="002060"/>
                </a:solidFill>
              </a:rPr>
              <a:t>Comparison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21733" y="82733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COMPARATIVE ANALYSIS OF MESSAGING PROTOCOLS FOR </a:t>
            </a:r>
            <a:r>
              <a:rPr lang="en-US" sz="1000" dirty="0" smtClean="0"/>
              <a:t>IOT SYSTEMS</a:t>
            </a:r>
            <a:r>
              <a:rPr lang="en-US" sz="1000" dirty="0"/>
              <a:t>: HTTP, COAP, AMQP AND MQTT[10]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800" y="1073554"/>
            <a:ext cx="60452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1733" y="365668"/>
            <a:ext cx="4711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MQTT vs </a:t>
            </a:r>
            <a:r>
              <a:rPr lang="en-US" sz="2400" b="1" dirty="0" smtClean="0">
                <a:solidFill>
                  <a:srgbClr val="002060"/>
                </a:solidFill>
              </a:rPr>
              <a:t>AMQP for </a:t>
            </a:r>
            <a:r>
              <a:rPr lang="en-US" sz="2400" b="1" dirty="0" err="1" smtClean="0">
                <a:solidFill>
                  <a:srgbClr val="002060"/>
                </a:solidFill>
              </a:rPr>
              <a:t>IoT</a:t>
            </a:r>
            <a:r>
              <a:rPr lang="en-US" sz="2400" b="1" dirty="0" smtClean="0">
                <a:solidFill>
                  <a:srgbClr val="002060"/>
                </a:solidFill>
              </a:rPr>
              <a:t> </a:t>
            </a:r>
            <a:r>
              <a:rPr lang="en-US" sz="2400" b="1" dirty="0">
                <a:solidFill>
                  <a:srgbClr val="002060"/>
                </a:solidFill>
              </a:rPr>
              <a:t>Comparison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35467" y="82733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 Comparative Analysis of Messaging Protocols for </a:t>
            </a:r>
            <a:r>
              <a:rPr lang="en-US" sz="1200" dirty="0" err="1"/>
              <a:t>IoT</a:t>
            </a:r>
            <a:r>
              <a:rPr lang="en-US" sz="1200" dirty="0"/>
              <a:t> Systems: MQTT, </a:t>
            </a:r>
            <a:r>
              <a:rPr lang="en-US" sz="1200" dirty="0" err="1"/>
              <a:t>CoAP</a:t>
            </a:r>
            <a:r>
              <a:rPr lang="en-US" sz="1200" dirty="0"/>
              <a:t>, AMQP and HTTP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1288998"/>
            <a:ext cx="5010150" cy="4524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5467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https://classes.engineering.wustl.edu/~jain/cse574-14/ftp/coap/</a:t>
            </a:r>
          </a:p>
        </p:txBody>
      </p:sp>
    </p:spTree>
    <p:extLst>
      <p:ext uri="{BB962C8B-B14F-4D97-AF65-F5344CB8AC3E}">
        <p14:creationId xmlns:p14="http://schemas.microsoft.com/office/powerpoint/2010/main" val="52527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Messaging Protocols Explained: MQTT, AMQP, </a:t>
            </a:r>
            <a:r>
              <a:rPr lang="en-US" b="1" dirty="0" err="1"/>
              <a:t>WebSockets</a:t>
            </a:r>
            <a:r>
              <a:rPr lang="en-US" b="1" dirty="0"/>
              <a:t>, </a:t>
            </a:r>
            <a:r>
              <a:rPr lang="en-US" b="1" dirty="0" err="1"/>
              <a:t>CoAP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" dirty="0"/>
              <a:t>MQTT, </a:t>
            </a:r>
            <a:r>
              <a:rPr lang="en-US" sz="300" dirty="0" err="1"/>
              <a:t>CoAP</a:t>
            </a:r>
            <a:r>
              <a:rPr lang="en-US" sz="300" dirty="0"/>
              <a:t>, AMQP and </a:t>
            </a:r>
            <a:r>
              <a:rPr lang="en-US" sz="300" dirty="0" smtClean="0"/>
              <a:t>HTTP for </a:t>
            </a:r>
            <a:r>
              <a:rPr lang="en-US" sz="300" dirty="0" err="1" smtClean="0"/>
              <a:t>IoT</a:t>
            </a:r>
            <a:endParaRPr lang="en-US" sz="3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96" y="1825625"/>
            <a:ext cx="71203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6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5814" y="1825625"/>
            <a:ext cx="71203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2931" y="2922602"/>
            <a:ext cx="10660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Constrained Application Protocol for Internet of Things</a:t>
            </a:r>
          </a:p>
        </p:txBody>
      </p:sp>
    </p:spTree>
    <p:extLst>
      <p:ext uri="{BB962C8B-B14F-4D97-AF65-F5344CB8AC3E}">
        <p14:creationId xmlns:p14="http://schemas.microsoft.com/office/powerpoint/2010/main" val="160016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1733" y="365668"/>
            <a:ext cx="7156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Constrained Application Protocol for Internet of Things</a:t>
            </a:r>
          </a:p>
        </p:txBody>
      </p:sp>
      <p:sp>
        <p:nvSpPr>
          <p:cNvPr id="2" name="Rectangle 1"/>
          <p:cNvSpPr/>
          <p:nvPr/>
        </p:nvSpPr>
        <p:spPr>
          <a:xfrm>
            <a:off x="134900" y="1313934"/>
            <a:ext cx="2625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Wireless Protocols for </a:t>
            </a:r>
            <a:r>
              <a:rPr lang="en-US" b="1" dirty="0" err="1">
                <a:solidFill>
                  <a:srgbClr val="002060"/>
                </a:solidFill>
              </a:rPr>
              <a:t>IoT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1808945"/>
            <a:ext cx="4514850" cy="2009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1733" y="1772678"/>
            <a:ext cx="22783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Protocols in Different Layers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321733" y="3790510"/>
            <a:ext cx="1258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/>
              <a:t>CoAP</a:t>
            </a:r>
            <a:r>
              <a:rPr lang="en-US" sz="1400" b="1" dirty="0"/>
              <a:t> Features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91" y="3998592"/>
            <a:ext cx="4323292" cy="28594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99735" y="942381"/>
            <a:ext cx="12539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/>
              <a:t>CoAP</a:t>
            </a:r>
            <a:r>
              <a:rPr lang="en-US" sz="1400" b="1" dirty="0"/>
              <a:t> vs. HTTP</a:t>
            </a:r>
          </a:p>
        </p:txBody>
      </p:sp>
      <p:sp>
        <p:nvSpPr>
          <p:cNvPr id="9" name="Rectangle 8"/>
          <p:cNvSpPr/>
          <p:nvPr/>
        </p:nvSpPr>
        <p:spPr>
          <a:xfrm>
            <a:off x="5205799" y="3416060"/>
            <a:ext cx="18385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/>
              <a:t>CoAP</a:t>
            </a:r>
            <a:r>
              <a:rPr lang="en-US" sz="1400" b="1" dirty="0"/>
              <a:t> Structure Model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735" y="1313934"/>
            <a:ext cx="2979065" cy="2038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9735" y="3787613"/>
            <a:ext cx="2743200" cy="28333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398198" y="816702"/>
            <a:ext cx="1786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Message Layer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98198" y="3348301"/>
            <a:ext cx="2452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request/response Layer model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8199" y="1250158"/>
            <a:ext cx="1838580" cy="1879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9932" y="1250158"/>
            <a:ext cx="1752021" cy="181544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281953" y="3060528"/>
            <a:ext cx="18751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Reliable message transport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371610" y="3075916"/>
            <a:ext cx="17203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Unreliable message transport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1953" y="3723837"/>
            <a:ext cx="3849653" cy="260032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92395" y="6251601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Piggy-backed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52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1733" y="365668"/>
            <a:ext cx="7156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Constrained Application Protocol for Internet of Things</a:t>
            </a:r>
          </a:p>
        </p:txBody>
      </p:sp>
      <p:sp>
        <p:nvSpPr>
          <p:cNvPr id="2" name="Rectangle 1"/>
          <p:cNvSpPr/>
          <p:nvPr/>
        </p:nvSpPr>
        <p:spPr>
          <a:xfrm>
            <a:off x="565018" y="2942484"/>
            <a:ext cx="13385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Separate response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15" y="1020716"/>
            <a:ext cx="1492779" cy="19117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80694" y="2892433"/>
            <a:ext cx="16261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Non confirmable request and response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698" y="1020716"/>
            <a:ext cx="1727706" cy="18168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6050" y="3419681"/>
            <a:ext cx="1411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Message Format</a:t>
            </a:r>
          </a:p>
        </p:txBody>
      </p:sp>
      <p:sp>
        <p:nvSpPr>
          <p:cNvPr id="8" name="Rectangle 7"/>
          <p:cNvSpPr/>
          <p:nvPr/>
        </p:nvSpPr>
        <p:spPr>
          <a:xfrm>
            <a:off x="3899924" y="847493"/>
            <a:ext cx="3202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Security Protocol &amp; Application for </a:t>
            </a:r>
            <a:r>
              <a:rPr lang="en-US" sz="1400" b="1" dirty="0" err="1"/>
              <a:t>CoAP</a:t>
            </a:r>
            <a:endParaRPr lang="en-US" sz="1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50" y="3800627"/>
            <a:ext cx="3216750" cy="12245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733" y="5066601"/>
            <a:ext cx="2809875" cy="163899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87580" y="1175430"/>
            <a:ext cx="25565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Why use DTLS for </a:t>
            </a:r>
            <a:r>
              <a:rPr lang="en-US" sz="1400" b="1" dirty="0" err="1"/>
              <a:t>CoAP</a:t>
            </a:r>
            <a:r>
              <a:rPr lang="en-US" sz="1400" b="1" dirty="0"/>
              <a:t> Security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5777" y="1483207"/>
            <a:ext cx="2438400" cy="2324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87580" y="3800627"/>
            <a:ext cx="14705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Structure of DTLS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5934" y="4115084"/>
            <a:ext cx="3018086" cy="27527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89644" y="1186765"/>
            <a:ext cx="27697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/>
              <a:t>CoAP</a:t>
            </a:r>
            <a:r>
              <a:rPr lang="en-US" sz="1400" b="1" dirty="0"/>
              <a:t> Application for Smart Homes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2938" y="4454356"/>
            <a:ext cx="3729595" cy="19828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7154" y="1531488"/>
            <a:ext cx="3953996" cy="224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8" name="Picture 16" descr="Aerial - Flat - Wired - Lordicon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221" y="2251543"/>
            <a:ext cx="795930" cy="84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Arduino Programming and Electronics Interface using Pictoblox Part 2 Book |  TechnoX-ETS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0" y="1888307"/>
            <a:ext cx="796603" cy="50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Wifi signal gif Vectors - Download Free High-Quality Vectors from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71633">
            <a:off x="5581355" y="1042726"/>
            <a:ext cx="675731" cy="54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87" y="204691"/>
            <a:ext cx="10515600" cy="2873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Lab-1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7167" y="617212"/>
            <a:ext cx="4114801" cy="51479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4400" dirty="0" smtClean="0"/>
              <a:t>Implementation </a:t>
            </a:r>
            <a:r>
              <a:rPr lang="en-US" sz="4400" b="1" dirty="0" err="1"/>
              <a:t>CoAP</a:t>
            </a:r>
            <a:r>
              <a:rPr lang="en-US" sz="4400" b="1" dirty="0"/>
              <a:t> MQTT </a:t>
            </a:r>
            <a:r>
              <a:rPr lang="en-US" sz="4400" b="1" dirty="0" smtClean="0"/>
              <a:t>pipeline</a:t>
            </a:r>
          </a:p>
          <a:p>
            <a:pPr marL="0" indent="0">
              <a:buNone/>
            </a:pPr>
            <a:r>
              <a:rPr lang="en-US" sz="1600" dirty="0" smtClean="0"/>
              <a:t>      Combined </a:t>
            </a:r>
            <a:r>
              <a:rPr lang="en-US" sz="1600" dirty="0" err="1"/>
              <a:t>IoT</a:t>
            </a:r>
            <a:r>
              <a:rPr lang="en-US" sz="1600" dirty="0"/>
              <a:t> system using both </a:t>
            </a:r>
            <a:r>
              <a:rPr lang="en-US" sz="1600" dirty="0" err="1"/>
              <a:t>CoAP</a:t>
            </a:r>
            <a:r>
              <a:rPr lang="en-US" sz="1600" dirty="0"/>
              <a:t> and MQTT protocol.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525" y="1330480"/>
            <a:ext cx="2098492" cy="797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63" y="1186533"/>
            <a:ext cx="748433" cy="748433"/>
          </a:xfrm>
          <a:prstGeom prst="rect">
            <a:avLst/>
          </a:prstGeom>
        </p:spPr>
      </p:pic>
      <p:pic>
        <p:nvPicPr>
          <p:cNvPr id="9" name="Picture 4" descr="Wifi GIFs - Get the best gif on GIFER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212">
            <a:off x="5769777" y="1873073"/>
            <a:ext cx="514794" cy="49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Cara Mengaktifkan/Menonaktifkan Wi-Fi Secara Terprogram di Android ..."/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743" y="1752032"/>
            <a:ext cx="799839" cy="119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exagon 10"/>
          <p:cNvSpPr/>
          <p:nvPr/>
        </p:nvSpPr>
        <p:spPr>
          <a:xfrm>
            <a:off x="4791487" y="1391442"/>
            <a:ext cx="1144488" cy="914400"/>
          </a:xfrm>
          <a:prstGeom prst="hexagon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Sensors</a:t>
            </a:r>
            <a:endParaRPr lang="en-US" sz="1400" dirty="0"/>
          </a:p>
        </p:txBody>
      </p:sp>
      <p:pic>
        <p:nvPicPr>
          <p:cNvPr id="18440" name="Picture 8" descr="How a Wheel Speed Sensor Works on Make a GIF"/>
          <p:cNvPicPr>
            <a:picLocks noChangeAspect="1" noChangeArrowheads="1" noCrop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17" y="1164969"/>
            <a:ext cx="1258702" cy="75714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Arduino Parking Sensor Project | Microcontroller Tutorials"/>
          <p:cNvPicPr>
            <a:picLocks noChangeAspect="1" noChangeArrowheads="1" noCrop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356" y="1082061"/>
            <a:ext cx="619653" cy="34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 descr="Wifi Connection - Outline - Wired - Lordicon"/>
          <p:cNvPicPr>
            <a:picLocks noChangeAspect="1" noChangeArrowheads="1" noCrop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606" y="2256396"/>
            <a:ext cx="1263205" cy="77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194186" y="992261"/>
            <a:ext cx="3059183" cy="195744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17093" y="1216683"/>
            <a:ext cx="1205007" cy="547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CoAP</a:t>
            </a:r>
            <a:r>
              <a:rPr lang="en-US" sz="1400" dirty="0" smtClean="0"/>
              <a:t> Server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017093" y="1133540"/>
            <a:ext cx="1264408" cy="55226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Alternate Process 7"/>
          <p:cNvSpPr/>
          <p:nvPr/>
        </p:nvSpPr>
        <p:spPr>
          <a:xfrm>
            <a:off x="7510545" y="1055873"/>
            <a:ext cx="1212774" cy="6513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31252" y="2641925"/>
            <a:ext cx="1338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Sensor Program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467809" y="992261"/>
            <a:ext cx="2723401" cy="195744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7578783" y="1254345"/>
            <a:ext cx="1336134" cy="547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 smtClean="0"/>
              <a:t>CoAP</a:t>
            </a:r>
            <a:r>
              <a:rPr lang="en-US" sz="1400" dirty="0" smtClean="0"/>
              <a:t> Client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479197" y="1760249"/>
            <a:ext cx="1244121" cy="55226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7511540" y="1911810"/>
            <a:ext cx="1336134" cy="547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MQTT Client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672083" y="2511891"/>
            <a:ext cx="14827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srgbClr val="002060"/>
                </a:solidFill>
              </a:rPr>
              <a:t>Gateway </a:t>
            </a:r>
            <a:r>
              <a:rPr lang="en-US" sz="1400" dirty="0">
                <a:solidFill>
                  <a:srgbClr val="002060"/>
                </a:solidFill>
              </a:rPr>
              <a:t>Program</a:t>
            </a:r>
          </a:p>
        </p:txBody>
      </p:sp>
      <p:sp>
        <p:nvSpPr>
          <p:cNvPr id="30" name="Flowchart: Alternate Process 29"/>
          <p:cNvSpPr/>
          <p:nvPr/>
        </p:nvSpPr>
        <p:spPr>
          <a:xfrm>
            <a:off x="8970422" y="1684776"/>
            <a:ext cx="1212774" cy="6513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9024982" y="1862024"/>
            <a:ext cx="1336134" cy="547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MQTT Broker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365005" y="992261"/>
            <a:ext cx="1444705" cy="1957441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441233" y="1066114"/>
            <a:ext cx="1244121" cy="55226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0473576" y="1217675"/>
            <a:ext cx="1336134" cy="547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Front End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0430300" y="1707932"/>
            <a:ext cx="1244121" cy="55226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10462643" y="1859493"/>
            <a:ext cx="1336134" cy="547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smtClean="0"/>
              <a:t>MQTT Client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332169" y="2426482"/>
            <a:ext cx="15681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>
                <a:solidFill>
                  <a:srgbClr val="002060"/>
                </a:solidFill>
              </a:rPr>
              <a:t>Human Interface Program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261892" y="1295964"/>
            <a:ext cx="249511" cy="210949"/>
          </a:xfrm>
          <a:prstGeom prst="right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8700753" y="1939782"/>
            <a:ext cx="249511" cy="210949"/>
          </a:xfrm>
          <a:prstGeom prst="right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10172485" y="1904968"/>
            <a:ext cx="249511" cy="210949"/>
          </a:xfrm>
          <a:prstGeom prst="right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1101" y="653852"/>
            <a:ext cx="684755" cy="308904"/>
          </a:xfrm>
          <a:prstGeom prst="rect">
            <a:avLst/>
          </a:prstGeom>
        </p:spPr>
      </p:pic>
      <p:pic>
        <p:nvPicPr>
          <p:cNvPr id="43" name="Picture 2" descr="console"/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17" y="3854282"/>
            <a:ext cx="57150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347517" y="348495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-apple-system"/>
              </a:rPr>
              <a:t>Console output: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062517" y="3484950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2328"/>
                </a:solidFill>
                <a:latin typeface="-apple-system"/>
              </a:rPr>
              <a:t>Real-time updated website:</a:t>
            </a:r>
            <a:endParaRPr lang="en-US" dirty="0"/>
          </a:p>
        </p:txBody>
      </p:sp>
      <p:pic>
        <p:nvPicPr>
          <p:cNvPr id="46" name="Picture 4" descr="website"/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320" y="3854282"/>
            <a:ext cx="57150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3 Tips for Creating a Peaceful School Learning Environment (CAPSLE)"/>
          <p:cNvPicPr>
            <a:picLocks noChangeAspect="1" noChangeArrowheads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75" y="1106767"/>
            <a:ext cx="877377" cy="82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4309665" y="2011175"/>
            <a:ext cx="16570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solidFill>
                  <a:schemeClr val="accent1"/>
                </a:solidFill>
              </a:rPr>
              <a:t>Humadity</a:t>
            </a:r>
            <a:r>
              <a:rPr lang="en-US" sz="1200" dirty="0" smtClean="0">
                <a:solidFill>
                  <a:schemeClr val="accent1"/>
                </a:solidFill>
              </a:rPr>
              <a:t>, Temperature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71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7904" y="666584"/>
            <a:ext cx="4114801" cy="514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002060"/>
                </a:solidFill>
              </a:rPr>
              <a:t>MQTT Simulator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9187" y="204691"/>
            <a:ext cx="10515600" cy="2873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7903" y="1036862"/>
            <a:ext cx="50975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MQTT simulator written in Python 3 for publishing JSON objects to a broker, simulating sensors and devices.</a:t>
            </a:r>
          </a:p>
        </p:txBody>
      </p:sp>
      <p:pic>
        <p:nvPicPr>
          <p:cNvPr id="20482" name="Picture 2" descr="Simulator Runnin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2" y="1551658"/>
            <a:ext cx="5224992" cy="199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577063" y="666584"/>
            <a:ext cx="4114801" cy="514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>
                <a:solidFill>
                  <a:srgbClr val="002060"/>
                </a:solidFill>
              </a:rPr>
              <a:t>IoT</a:t>
            </a:r>
            <a:r>
              <a:rPr lang="en-US" sz="2000" b="1" dirty="0">
                <a:solidFill>
                  <a:srgbClr val="002060"/>
                </a:solidFill>
              </a:rPr>
              <a:t>-data-simulator</a:t>
            </a:r>
          </a:p>
        </p:txBody>
      </p:sp>
      <p:pic>
        <p:nvPicPr>
          <p:cNvPr id="20484" name="Picture 4" descr="demo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063" y="1036862"/>
            <a:ext cx="6248401" cy="250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0" y="3492097"/>
            <a:ext cx="4114801" cy="514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err="1" smtClean="0">
                <a:solidFill>
                  <a:srgbClr val="002060"/>
                </a:solidFill>
              </a:rPr>
              <a:t>IoT</a:t>
            </a:r>
            <a:r>
              <a:rPr lang="en-US" sz="2000" b="1" dirty="0" smtClean="0">
                <a:solidFill>
                  <a:srgbClr val="002060"/>
                </a:solidFill>
              </a:rPr>
              <a:t> Simulator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20486" name="Picture 6" descr="dashboard_im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2" y="3749495"/>
            <a:ext cx="5224992" cy="284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7901" y="1522262"/>
            <a:ext cx="914963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rgbClr val="FFFF00"/>
                </a:solidFill>
              </a:rPr>
              <a:t>DaemonGPU</a:t>
            </a:r>
            <a:endParaRPr 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42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" y="827333"/>
            <a:ext cx="4927600" cy="28776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1733" y="365668"/>
            <a:ext cx="3655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MQTT vs </a:t>
            </a:r>
            <a:r>
              <a:rPr lang="en-US" sz="2400" b="1" dirty="0" err="1">
                <a:solidFill>
                  <a:srgbClr val="002060"/>
                </a:solidFill>
              </a:rPr>
              <a:t>CoAP</a:t>
            </a:r>
            <a:r>
              <a:rPr lang="en-US" sz="2400" b="1" dirty="0">
                <a:solidFill>
                  <a:srgbClr val="002060"/>
                </a:solidFill>
              </a:rPr>
              <a:t> Comparison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106522"/>
              </p:ext>
            </p:extLst>
          </p:nvPr>
        </p:nvGraphicFramePr>
        <p:xfrm>
          <a:off x="5249333" y="827333"/>
          <a:ext cx="6570135" cy="2990438"/>
        </p:xfrm>
        <a:graphic>
          <a:graphicData uri="http://schemas.openxmlformats.org/drawingml/2006/table">
            <a:tbl>
              <a:tblPr/>
              <a:tblGrid>
                <a:gridCol w="2190045">
                  <a:extLst>
                    <a:ext uri="{9D8B030D-6E8A-4147-A177-3AD203B41FA5}">
                      <a16:colId xmlns:a16="http://schemas.microsoft.com/office/drawing/2014/main" val="2111254689"/>
                    </a:ext>
                  </a:extLst>
                </a:gridCol>
                <a:gridCol w="2190045">
                  <a:extLst>
                    <a:ext uri="{9D8B030D-6E8A-4147-A177-3AD203B41FA5}">
                      <a16:colId xmlns:a16="http://schemas.microsoft.com/office/drawing/2014/main" val="847313373"/>
                    </a:ext>
                  </a:extLst>
                </a:gridCol>
                <a:gridCol w="2190045">
                  <a:extLst>
                    <a:ext uri="{9D8B030D-6E8A-4147-A177-3AD203B41FA5}">
                      <a16:colId xmlns:a16="http://schemas.microsoft.com/office/drawing/2014/main" val="2814813912"/>
                    </a:ext>
                  </a:extLst>
                </a:gridCol>
              </a:tblGrid>
              <a:tr h="280601">
                <a:tc>
                  <a:txBody>
                    <a:bodyPr/>
                    <a:lstStyle/>
                    <a:p>
                      <a:pPr fontAlgn="t"/>
                      <a:r>
                        <a:rPr lang="en-US" sz="1100" b="1" dirty="0" smtClean="0">
                          <a:effectLst/>
                        </a:rPr>
                        <a:t>Features</a:t>
                      </a:r>
                      <a:endParaRPr lang="en-US" sz="1100" b="1" dirty="0">
                        <a:effectLst/>
                      </a:endParaRP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1">
                          <a:effectLst/>
                        </a:rPr>
                        <a:t>MQTT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b="1">
                          <a:effectLst/>
                        </a:rPr>
                        <a:t>CoAP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855251"/>
                  </a:ext>
                </a:extLst>
              </a:tr>
              <a:tr h="280601"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Base Protocol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TCP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UDP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97039"/>
                  </a:ext>
                </a:extLst>
              </a:tr>
              <a:tr h="371719"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Communication Model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Publish-Subscribe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Request-Response (RESTful)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033083"/>
                  </a:ext>
                </a:extLst>
              </a:tr>
              <a:tr h="280601"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Energy Consumption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Higher than CoAP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Lower than MQTT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359565"/>
                  </a:ext>
                </a:extLst>
              </a:tr>
              <a:tr h="371719"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Reliability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3 QoS levels (Quality of Service)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Message confirmation (ACK)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537216"/>
                  </a:ext>
                </a:extLst>
              </a:tr>
              <a:tr h="280601"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Header Size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2 bytes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4 bytes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370777"/>
                  </a:ext>
                </a:extLst>
              </a:tr>
              <a:tr h="280601"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Security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TLS/SSL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DTLS or IPSec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015731"/>
                  </a:ext>
                </a:extLst>
              </a:tr>
              <a:tr h="463691"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Recommended Use Cases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>
                          <a:effectLst/>
                        </a:rPr>
                        <a:t>Remote or unstable network connections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100" dirty="0">
                          <a:effectLst/>
                        </a:rPr>
                        <a:t>Low-power, low-latency environments</a:t>
                      </a:r>
                    </a:p>
                  </a:txBody>
                  <a:tcPr marL="89460" marR="89460" marT="89460" marB="894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42434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69334" y="3817771"/>
            <a:ext cx="49276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smtClean="0"/>
              <a:t>Factors </a:t>
            </a:r>
            <a:r>
              <a:rPr lang="en-US" sz="1200" dirty="0"/>
              <a:t>to consider</a:t>
            </a:r>
            <a:r>
              <a:rPr lang="en-US" sz="1200" dirty="0" smtClean="0"/>
              <a:t>:</a:t>
            </a:r>
          </a:p>
          <a:p>
            <a:pPr marL="171450" indent="-171450" algn="just" fontAlgn="base">
              <a:buFont typeface="Wingdings" panose="05000000000000000000" pitchFamily="2" charset="2"/>
              <a:buChar char="q"/>
            </a:pPr>
            <a:r>
              <a:rPr lang="en-US" sz="1200" b="1" dirty="0"/>
              <a:t>Network conditions:</a:t>
            </a:r>
            <a:r>
              <a:rPr lang="en-US" sz="1200" dirty="0"/>
              <a:t> MQTT is better suited for unstable or high-latency networks due to its </a:t>
            </a:r>
            <a:r>
              <a:rPr lang="en-US" sz="1200" dirty="0" err="1"/>
              <a:t>QoS</a:t>
            </a:r>
            <a:r>
              <a:rPr lang="en-US" sz="1200" dirty="0"/>
              <a:t> guarantees. </a:t>
            </a:r>
            <a:r>
              <a:rPr lang="en-US" sz="1200" dirty="0" err="1"/>
              <a:t>CoAP</a:t>
            </a:r>
            <a:r>
              <a:rPr lang="en-US" sz="1200" dirty="0"/>
              <a:t>, on the other hand, excels in bandwidth-limited environments.</a:t>
            </a:r>
          </a:p>
          <a:p>
            <a:pPr marL="171450" indent="-171450" algn="just" fontAlgn="base">
              <a:buFont typeface="Wingdings" panose="05000000000000000000" pitchFamily="2" charset="2"/>
              <a:buChar char="q"/>
            </a:pPr>
            <a:r>
              <a:rPr lang="en-US" sz="1200" b="1" dirty="0"/>
              <a:t>Device capabilities:</a:t>
            </a:r>
            <a:r>
              <a:rPr lang="en-US" sz="1200" dirty="0"/>
              <a:t> If you are working with devices with limited memory and processing power, </a:t>
            </a:r>
            <a:r>
              <a:rPr lang="en-US" sz="1200" dirty="0" err="1"/>
              <a:t>CoAP</a:t>
            </a:r>
            <a:r>
              <a:rPr lang="en-US" sz="1200" dirty="0"/>
              <a:t> may be more efficient due to its lightweight design.</a:t>
            </a:r>
          </a:p>
          <a:p>
            <a:pPr marL="171450" indent="-171450" algn="just" fontAlgn="base">
              <a:buFont typeface="Wingdings" panose="05000000000000000000" pitchFamily="2" charset="2"/>
              <a:buChar char="q"/>
            </a:pPr>
            <a:r>
              <a:rPr lang="en-US" sz="1200" b="1" dirty="0"/>
              <a:t>Reliability requirements:</a:t>
            </a:r>
            <a:r>
              <a:rPr lang="en-US" sz="1200" dirty="0"/>
              <a:t> For critical applications requiring guaranteed message delivery, MQTT’s robust </a:t>
            </a:r>
            <a:r>
              <a:rPr lang="en-US" sz="1200" dirty="0" err="1"/>
              <a:t>QoS</a:t>
            </a:r>
            <a:r>
              <a:rPr lang="en-US" sz="1200" dirty="0"/>
              <a:t> options are an advantage.</a:t>
            </a:r>
          </a:p>
          <a:p>
            <a:pPr marL="171450" indent="-171450" algn="just" fontAlgn="base">
              <a:buFont typeface="Wingdings" panose="05000000000000000000" pitchFamily="2" charset="2"/>
              <a:buChar char="q"/>
            </a:pPr>
            <a:r>
              <a:rPr lang="en-US" sz="1200" b="1" dirty="0"/>
              <a:t>Security:</a:t>
            </a:r>
            <a:r>
              <a:rPr lang="en-US" sz="1200" dirty="0"/>
              <a:t> Both protocols offer security options, but their implementations vary. MQTT uses TLS/SSL, while </a:t>
            </a:r>
            <a:r>
              <a:rPr lang="en-US" sz="1200" dirty="0" err="1"/>
              <a:t>CoAP</a:t>
            </a:r>
            <a:r>
              <a:rPr lang="en-US" sz="1200" dirty="0"/>
              <a:t> employs DTLS or </a:t>
            </a:r>
            <a:r>
              <a:rPr lang="en-US" sz="1200" dirty="0" err="1"/>
              <a:t>IPSec</a:t>
            </a:r>
            <a:r>
              <a:rPr lang="en-US" sz="1200" dirty="0"/>
              <a:t> to secure transmissions.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9313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87" y="204691"/>
            <a:ext cx="10515600" cy="2873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87" y="624824"/>
            <a:ext cx="4114801" cy="51479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10000" b="1" dirty="0" smtClean="0">
                <a:solidFill>
                  <a:srgbClr val="002060"/>
                </a:solidFill>
              </a:rPr>
              <a:t>VSMQTT</a:t>
            </a:r>
            <a:r>
              <a:rPr lang="en-US" sz="4400" dirty="0" smtClean="0"/>
              <a:t> </a:t>
            </a:r>
            <a:r>
              <a:rPr lang="en-US" sz="4400" dirty="0"/>
              <a:t>is a simple MQTT client integrated in </a:t>
            </a:r>
            <a:r>
              <a:rPr lang="en-US" sz="4400" dirty="0" err="1"/>
              <a:t>vscode</a:t>
            </a:r>
            <a:r>
              <a:rPr lang="en-US" sz="4400" dirty="0"/>
              <a:t>.</a:t>
            </a:r>
            <a:endParaRPr lang="en-US" dirty="0"/>
          </a:p>
        </p:txBody>
      </p:sp>
      <p:pic>
        <p:nvPicPr>
          <p:cNvPr id="19462" name="Picture 6" descr="Alt Text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0" y="1139620"/>
            <a:ext cx="5346239" cy="244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Content Placeholder 2"/>
          <p:cNvSpPr txBox="1">
            <a:spLocks/>
          </p:cNvSpPr>
          <p:nvPr/>
        </p:nvSpPr>
        <p:spPr>
          <a:xfrm>
            <a:off x="5686600" y="492088"/>
            <a:ext cx="4114801" cy="514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err="1" smtClean="0">
                <a:solidFill>
                  <a:srgbClr val="002060"/>
                </a:solidFill>
              </a:rPr>
              <a:t>IoT</a:t>
            </a:r>
            <a:r>
              <a:rPr lang="en-US" sz="2000" b="1" dirty="0" smtClean="0">
                <a:solidFill>
                  <a:srgbClr val="002060"/>
                </a:solidFill>
              </a:rPr>
              <a:t> Gateway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129469" y="3663672"/>
            <a:ext cx="4114801" cy="5147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hlinkClick r:id="rId4"/>
              </a:rPr>
              <a:t>Smart-Roasting-</a:t>
            </a:r>
            <a:r>
              <a:rPr lang="en-US" b="1" dirty="0" err="1">
                <a:hlinkClick r:id="rId4"/>
              </a:rPr>
              <a:t>Coffe</a:t>
            </a:r>
            <a:r>
              <a:rPr lang="en-US" b="1" dirty="0">
                <a:hlinkClick r:id="rId4"/>
              </a:rPr>
              <a:t>-System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4758267" y="7054908"/>
            <a:ext cx="4114801" cy="514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err="1" smtClean="0">
                <a:solidFill>
                  <a:srgbClr val="002060"/>
                </a:solidFill>
              </a:rPr>
              <a:t>IoT</a:t>
            </a:r>
            <a:r>
              <a:rPr lang="en-US" sz="2000" b="1" dirty="0" smtClean="0">
                <a:solidFill>
                  <a:srgbClr val="002060"/>
                </a:solidFill>
              </a:rPr>
              <a:t> Simulator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19464" name="Picture 8" descr="QWE IoT Gatewa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9" y="800413"/>
            <a:ext cx="6383868" cy="22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Network Benchmark Record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599" y="3077829"/>
            <a:ext cx="6285268" cy="246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Network Benchmark Resul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599" y="5544578"/>
            <a:ext cx="6285268" cy="373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91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968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55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400" dirty="0"/>
              <a:t>Kapan </a:t>
            </a:r>
            <a:r>
              <a:rPr lang="en-US" sz="1400" dirty="0" err="1"/>
              <a:t>Sebaiknya</a:t>
            </a:r>
            <a:r>
              <a:rPr lang="en-US" sz="1400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dirty="0" err="1"/>
              <a:t>Protokol</a:t>
            </a:r>
            <a:r>
              <a:rPr lang="en-US" sz="1400" dirty="0"/>
              <a:t> MQTT, </a:t>
            </a:r>
            <a:r>
              <a:rPr lang="en-US" sz="1400" dirty="0" err="1"/>
              <a:t>Coap</a:t>
            </a:r>
            <a:r>
              <a:rPr lang="en-US" sz="1400" dirty="0"/>
              <a:t>, Http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 smtClean="0"/>
              <a:t>IoT</a:t>
            </a:r>
            <a:r>
              <a:rPr lang="en-US" sz="1400" dirty="0" smtClean="0"/>
              <a:t> ?</a:t>
            </a:r>
          </a:p>
          <a:p>
            <a:r>
              <a:rPr lang="en-US" sz="1400" b="1" dirty="0"/>
              <a:t>Comparative Analysis of Power Consumption between MQTT and HTTP Protocols in an </a:t>
            </a:r>
            <a:r>
              <a:rPr lang="en-US" sz="1400" b="1" dirty="0" err="1"/>
              <a:t>IoT</a:t>
            </a:r>
            <a:r>
              <a:rPr lang="en-US" sz="1400" b="1" dirty="0"/>
              <a:t> Platform Designed and Implemented for Remote Real-Time Monitoring of Long-Term Cold Chain Transport </a:t>
            </a:r>
            <a:r>
              <a:rPr lang="en-US" sz="1400" b="1" dirty="0" smtClean="0"/>
              <a:t>Operations  </a:t>
            </a:r>
            <a:r>
              <a:rPr lang="en-US" sz="1400" dirty="0" smtClean="0"/>
              <a:t>https</a:t>
            </a:r>
            <a:r>
              <a:rPr lang="en-US" sz="1400" dirty="0"/>
              <a:t>://www.mdpi.com/1424-8220/23/10/4896</a:t>
            </a:r>
          </a:p>
        </p:txBody>
      </p:sp>
    </p:spTree>
    <p:extLst>
      <p:ext uri="{BB962C8B-B14F-4D97-AF65-F5344CB8AC3E}">
        <p14:creationId xmlns:p14="http://schemas.microsoft.com/office/powerpoint/2010/main" val="391079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2275" y="463877"/>
            <a:ext cx="5305425" cy="33813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442805" y="2259701"/>
            <a:ext cx="4804363" cy="1929688"/>
            <a:chOff x="89638" y="359621"/>
            <a:chExt cx="4804363" cy="19296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105" y="1881965"/>
              <a:ext cx="3104181" cy="263526"/>
            </a:xfrm>
            <a:prstGeom prst="rect">
              <a:avLst/>
            </a:prstGeom>
          </p:spPr>
        </p:pic>
        <p:sp>
          <p:nvSpPr>
            <p:cNvPr id="11" name="Title 4">
              <a:extLst>
                <a:ext uri="{FF2B5EF4-FFF2-40B4-BE49-F238E27FC236}">
                  <a16:creationId xmlns:a16="http://schemas.microsoft.com/office/drawing/2014/main" id="{27228BAE-048B-681E-DD8D-BD96B22560E0}"/>
                </a:ext>
              </a:extLst>
            </p:cNvPr>
            <p:cNvSpPr txBox="1">
              <a:spLocks/>
            </p:cNvSpPr>
            <p:nvPr/>
          </p:nvSpPr>
          <p:spPr>
            <a:xfrm>
              <a:off x="89638" y="1389204"/>
              <a:ext cx="4804363" cy="90010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4000" dirty="0" smtClean="0">
                  <a:solidFill>
                    <a:schemeClr val="accent1">
                      <a:lumMod val="75000"/>
                    </a:schemeClr>
                  </a:solidFill>
                </a:rPr>
                <a:t>Computer </a:t>
              </a:r>
              <a:r>
                <a:rPr lang="en-US" sz="4000" dirty="0" smtClean="0">
                  <a:solidFill>
                    <a:srgbClr val="00B0F0"/>
                  </a:solidFill>
                </a:rPr>
                <a:t>Vision</a:t>
              </a:r>
              <a:endParaRPr lang="en-US" sz="4000" dirty="0">
                <a:solidFill>
                  <a:srgbClr val="00B0F0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ABCB87-2ECC-4C03-B5BB-6EE11C8A4485}"/>
                </a:ext>
              </a:extLst>
            </p:cNvPr>
            <p:cNvGrpSpPr/>
            <p:nvPr/>
          </p:nvGrpSpPr>
          <p:grpSpPr>
            <a:xfrm>
              <a:off x="89638" y="359621"/>
              <a:ext cx="3064025" cy="1516520"/>
              <a:chOff x="4853562" y="1589418"/>
              <a:chExt cx="2609520" cy="1291565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3546B24-FABC-4B2A-A80F-B03654D56A7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4853562" y="1589418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2E1A011-CDEA-4BBC-B725-C88AF54648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230834" y="1678285"/>
                <a:ext cx="2232248" cy="1202698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8BC7BC-BF58-402E-9A69-AA9226DE7CAA}"/>
                </a:ext>
              </a:extLst>
            </p:cNvPr>
            <p:cNvGrpSpPr/>
            <p:nvPr/>
          </p:nvGrpSpPr>
          <p:grpSpPr>
            <a:xfrm>
              <a:off x="1176068" y="503243"/>
              <a:ext cx="1334145" cy="620384"/>
              <a:chOff x="7439031" y="1585639"/>
              <a:chExt cx="2143740" cy="996849"/>
            </a:xfrm>
            <a:solidFill>
              <a:schemeClr val="accent6"/>
            </a:solidFill>
          </p:grpSpPr>
          <p:sp>
            <p:nvSpPr>
              <p:cNvPr id="17" name="Freeform: Shape 66">
                <a:extLst>
                  <a:ext uri="{FF2B5EF4-FFF2-40B4-BE49-F238E27FC236}">
                    <a16:creationId xmlns:a16="http://schemas.microsoft.com/office/drawing/2014/main" id="{2A081543-B9FF-49B1-8EEF-ABDF5438EDCD}"/>
                  </a:ext>
                </a:extLst>
              </p:cNvPr>
              <p:cNvSpPr/>
              <p:nvPr/>
            </p:nvSpPr>
            <p:spPr>
              <a:xfrm>
                <a:off x="7439031" y="1585639"/>
                <a:ext cx="2143740" cy="996849"/>
              </a:xfrm>
              <a:custGeom>
                <a:avLst/>
                <a:gdLst/>
                <a:ahLst/>
                <a:cxnLst/>
                <a:rect l="l" t="t" r="r" b="b"/>
                <a:pathLst>
                  <a:path w="1862733" h="866179">
                    <a:moveTo>
                      <a:pt x="794147" y="204787"/>
                    </a:moveTo>
                    <a:cubicBezTo>
                      <a:pt x="745605" y="204787"/>
                      <a:pt x="701637" y="218416"/>
                      <a:pt x="662244" y="245673"/>
                    </a:cubicBezTo>
                    <a:cubicBezTo>
                      <a:pt x="622851" y="272930"/>
                      <a:pt x="594798" y="309240"/>
                      <a:pt x="578086" y="354601"/>
                    </a:cubicBezTo>
                    <a:cubicBezTo>
                      <a:pt x="568536" y="380467"/>
                      <a:pt x="563761" y="406729"/>
                      <a:pt x="563761" y="433387"/>
                    </a:cubicBezTo>
                    <a:cubicBezTo>
                      <a:pt x="563761" y="488299"/>
                      <a:pt x="582064" y="537440"/>
                      <a:pt x="618670" y="580811"/>
                    </a:cubicBezTo>
                    <a:cubicBezTo>
                      <a:pt x="664031" y="634532"/>
                      <a:pt x="722524" y="661392"/>
                      <a:pt x="794147" y="661392"/>
                    </a:cubicBezTo>
                    <a:cubicBezTo>
                      <a:pt x="865771" y="661392"/>
                      <a:pt x="924462" y="634733"/>
                      <a:pt x="970220" y="581415"/>
                    </a:cubicBezTo>
                    <a:cubicBezTo>
                      <a:pt x="1006826" y="538838"/>
                      <a:pt x="1025128" y="489496"/>
                      <a:pt x="1025128" y="433387"/>
                    </a:cubicBezTo>
                    <a:cubicBezTo>
                      <a:pt x="1025128" y="376088"/>
                      <a:pt x="1006826" y="326547"/>
                      <a:pt x="970220" y="284764"/>
                    </a:cubicBezTo>
                    <a:cubicBezTo>
                      <a:pt x="923265" y="231446"/>
                      <a:pt x="864574" y="204787"/>
                      <a:pt x="794147" y="204787"/>
                    </a:cubicBezTo>
                    <a:close/>
                    <a:moveTo>
                      <a:pt x="1304330" y="24408"/>
                    </a:moveTo>
                    <a:lnTo>
                      <a:pt x="1862733" y="24408"/>
                    </a:lnTo>
                    <a:lnTo>
                      <a:pt x="1862733" y="200620"/>
                    </a:lnTo>
                    <a:lnTo>
                      <a:pt x="1687711" y="200620"/>
                    </a:lnTo>
                    <a:lnTo>
                      <a:pt x="1687711" y="837009"/>
                    </a:lnTo>
                    <a:lnTo>
                      <a:pt x="1476375" y="837009"/>
                    </a:lnTo>
                    <a:lnTo>
                      <a:pt x="1476375" y="200620"/>
                    </a:lnTo>
                    <a:lnTo>
                      <a:pt x="1304330" y="200620"/>
                    </a:lnTo>
                    <a:close/>
                    <a:moveTo>
                      <a:pt x="0" y="24408"/>
                    </a:moveTo>
                    <a:lnTo>
                      <a:pt x="211336" y="24408"/>
                    </a:lnTo>
                    <a:lnTo>
                      <a:pt x="211336" y="837009"/>
                    </a:lnTo>
                    <a:lnTo>
                      <a:pt x="0" y="837009"/>
                    </a:lnTo>
                    <a:close/>
                    <a:moveTo>
                      <a:pt x="794147" y="0"/>
                    </a:moveTo>
                    <a:cubicBezTo>
                      <a:pt x="937022" y="0"/>
                      <a:pt x="1050330" y="47426"/>
                      <a:pt x="1134071" y="142280"/>
                    </a:cubicBezTo>
                    <a:cubicBezTo>
                      <a:pt x="1207493" y="225623"/>
                      <a:pt x="1244204" y="322659"/>
                      <a:pt x="1244204" y="433387"/>
                    </a:cubicBezTo>
                    <a:cubicBezTo>
                      <a:pt x="1244204" y="543719"/>
                      <a:pt x="1207493" y="640556"/>
                      <a:pt x="1134071" y="723900"/>
                    </a:cubicBezTo>
                    <a:cubicBezTo>
                      <a:pt x="1050330" y="818753"/>
                      <a:pt x="937022" y="866179"/>
                      <a:pt x="794147" y="866179"/>
                    </a:cubicBezTo>
                    <a:cubicBezTo>
                      <a:pt x="651669" y="866179"/>
                      <a:pt x="538560" y="818753"/>
                      <a:pt x="454819" y="723900"/>
                    </a:cubicBezTo>
                    <a:cubicBezTo>
                      <a:pt x="381397" y="640556"/>
                      <a:pt x="344686" y="543719"/>
                      <a:pt x="344686" y="433387"/>
                    </a:cubicBezTo>
                    <a:cubicBezTo>
                      <a:pt x="344686" y="382984"/>
                      <a:pt x="354608" y="331291"/>
                      <a:pt x="374452" y="278308"/>
                    </a:cubicBezTo>
                    <a:cubicBezTo>
                      <a:pt x="394296" y="225326"/>
                      <a:pt x="420886" y="179983"/>
                      <a:pt x="454224" y="142280"/>
                    </a:cubicBezTo>
                    <a:cubicBezTo>
                      <a:pt x="537964" y="47426"/>
                      <a:pt x="651272" y="0"/>
                      <a:pt x="79414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8" name="Freeform: Shape 67">
                <a:extLst>
                  <a:ext uri="{FF2B5EF4-FFF2-40B4-BE49-F238E27FC236}">
                    <a16:creationId xmlns:a16="http://schemas.microsoft.com/office/drawing/2014/main" id="{275D1FAA-C13F-4A6B-BA37-7704CFB7ADCD}"/>
                  </a:ext>
                </a:extLst>
              </p:cNvPr>
              <p:cNvSpPr/>
              <p:nvPr/>
            </p:nvSpPr>
            <p:spPr>
              <a:xfrm>
                <a:off x="8174174" y="1963600"/>
                <a:ext cx="443936" cy="326799"/>
              </a:xfrm>
              <a:custGeom>
                <a:avLst/>
                <a:gdLst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788485 w 3738080"/>
                  <a:gd name="connsiteY5" fmla="*/ 1841061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2624294 w 3738080"/>
                  <a:gd name="connsiteY5" fmla="*/ 1992174 h 2751770"/>
                  <a:gd name="connsiteX6" fmla="*/ 2632248 w 3738080"/>
                  <a:gd name="connsiteY6" fmla="*/ 1992174 h 2751770"/>
                  <a:gd name="connsiteX7" fmla="*/ 2624294 w 3738080"/>
                  <a:gd name="connsiteY7" fmla="*/ 1992174 h 2751770"/>
                  <a:gd name="connsiteX8" fmla="*/ 1858846 w 3738080"/>
                  <a:gd name="connsiteY8" fmla="*/ 1306247 h 2751770"/>
                  <a:gd name="connsiteX9" fmla="*/ 2645621 w 3738080"/>
                  <a:gd name="connsiteY9" fmla="*/ 1504218 h 2751770"/>
                  <a:gd name="connsiteX10" fmla="*/ 2795575 w 3738080"/>
                  <a:gd name="connsiteY10" fmla="*/ 1757331 h 2751770"/>
                  <a:gd name="connsiteX11" fmla="*/ 2539052 w 3738080"/>
                  <a:gd name="connsiteY11" fmla="*/ 1841672 h 2751770"/>
                  <a:gd name="connsiteX12" fmla="*/ 1353947 w 3738080"/>
                  <a:gd name="connsiteY12" fmla="*/ 1778974 h 2751770"/>
                  <a:gd name="connsiteX13" fmla="*/ 982333 w 3738080"/>
                  <a:gd name="connsiteY13" fmla="*/ 1780833 h 2751770"/>
                  <a:gd name="connsiteX14" fmla="*/ 966756 w 3738080"/>
                  <a:gd name="connsiteY14" fmla="*/ 1667407 h 2751770"/>
                  <a:gd name="connsiteX15" fmla="*/ 1217540 w 3738080"/>
                  <a:gd name="connsiteY15" fmla="*/ 1445700 h 2751770"/>
                  <a:gd name="connsiteX16" fmla="*/ 1858846 w 3738080"/>
                  <a:gd name="connsiteY16" fmla="*/ 1306247 h 2751770"/>
                  <a:gd name="connsiteX17" fmla="*/ 1828129 w 3738080"/>
                  <a:gd name="connsiteY17" fmla="*/ 650059 h 2751770"/>
                  <a:gd name="connsiteX18" fmla="*/ 3108200 w 3738080"/>
                  <a:gd name="connsiteY18" fmla="*/ 1008980 h 2751770"/>
                  <a:gd name="connsiteX19" fmla="*/ 3258155 w 3738080"/>
                  <a:gd name="connsiteY19" fmla="*/ 1319033 h 2751770"/>
                  <a:gd name="connsiteX20" fmla="*/ 2937692 w 3738080"/>
                  <a:gd name="connsiteY20" fmla="*/ 1304637 h 2751770"/>
                  <a:gd name="connsiteX21" fmla="*/ 763561 w 3738080"/>
                  <a:gd name="connsiteY21" fmla="*/ 1325535 h 2751770"/>
                  <a:gd name="connsiteX22" fmla="*/ 464412 w 3738080"/>
                  <a:gd name="connsiteY22" fmla="*/ 1278813 h 2751770"/>
                  <a:gd name="connsiteX23" fmla="*/ 450482 w 3738080"/>
                  <a:gd name="connsiteY23" fmla="*/ 1202928 h 2751770"/>
                  <a:gd name="connsiteX24" fmla="*/ 622892 w 3738080"/>
                  <a:gd name="connsiteY24" fmla="*/ 1008979 h 2751770"/>
                  <a:gd name="connsiteX25" fmla="*/ 1828129 w 3738080"/>
                  <a:gd name="connsiteY25" fmla="*/ 650059 h 2751770"/>
                  <a:gd name="connsiteX26" fmla="*/ 1764313 w 3738080"/>
                  <a:gd name="connsiteY26" fmla="*/ 591 h 2751770"/>
                  <a:gd name="connsiteX27" fmla="*/ 3559697 w 3738080"/>
                  <a:gd name="connsiteY27" fmla="*/ 547180 h 2751770"/>
                  <a:gd name="connsiteX28" fmla="*/ 3709650 w 3738080"/>
                  <a:gd name="connsiteY28" fmla="*/ 882310 h 2751770"/>
                  <a:gd name="connsiteX29" fmla="*/ 3367875 w 3738080"/>
                  <a:gd name="connsiteY29" fmla="*/ 834477 h 2751770"/>
                  <a:gd name="connsiteX30" fmla="*/ 318417 w 3738080"/>
                  <a:gd name="connsiteY30" fmla="*/ 884635 h 2751770"/>
                  <a:gd name="connsiteX31" fmla="*/ 19267 w 3738080"/>
                  <a:gd name="connsiteY31" fmla="*/ 846272 h 2751770"/>
                  <a:gd name="connsiteX32" fmla="*/ 275 w 3738080"/>
                  <a:gd name="connsiteY32" fmla="*/ 760137 h 2751770"/>
                  <a:gd name="connsiteX33" fmla="*/ 173484 w 3738080"/>
                  <a:gd name="connsiteY33" fmla="*/ 547180 h 2751770"/>
                  <a:gd name="connsiteX34" fmla="*/ 1764313 w 3738080"/>
                  <a:gd name="connsiteY34" fmla="*/ 591 h 2751770"/>
                  <a:gd name="connsiteX0" fmla="*/ 1869041 w 3738080"/>
                  <a:gd name="connsiteY0" fmla="*/ 1997576 h 2751770"/>
                  <a:gd name="connsiteX1" fmla="*/ 2246138 w 3738080"/>
                  <a:gd name="connsiteY1" fmla="*/ 2374673 h 2751770"/>
                  <a:gd name="connsiteX2" fmla="*/ 1869041 w 3738080"/>
                  <a:gd name="connsiteY2" fmla="*/ 2751770 h 2751770"/>
                  <a:gd name="connsiteX3" fmla="*/ 1491944 w 3738080"/>
                  <a:gd name="connsiteY3" fmla="*/ 2374673 h 2751770"/>
                  <a:gd name="connsiteX4" fmla="*/ 1869041 w 3738080"/>
                  <a:gd name="connsiteY4" fmla="*/ 1997576 h 2751770"/>
                  <a:gd name="connsiteX5" fmla="*/ 1858846 w 3738080"/>
                  <a:gd name="connsiteY5" fmla="*/ 1306247 h 2751770"/>
                  <a:gd name="connsiteX6" fmla="*/ 2645621 w 3738080"/>
                  <a:gd name="connsiteY6" fmla="*/ 1504218 h 2751770"/>
                  <a:gd name="connsiteX7" fmla="*/ 2795575 w 3738080"/>
                  <a:gd name="connsiteY7" fmla="*/ 1757331 h 2751770"/>
                  <a:gd name="connsiteX8" fmla="*/ 2539052 w 3738080"/>
                  <a:gd name="connsiteY8" fmla="*/ 1841672 h 2751770"/>
                  <a:gd name="connsiteX9" fmla="*/ 1353947 w 3738080"/>
                  <a:gd name="connsiteY9" fmla="*/ 1778974 h 2751770"/>
                  <a:gd name="connsiteX10" fmla="*/ 982333 w 3738080"/>
                  <a:gd name="connsiteY10" fmla="*/ 1780833 h 2751770"/>
                  <a:gd name="connsiteX11" fmla="*/ 966756 w 3738080"/>
                  <a:gd name="connsiteY11" fmla="*/ 1667407 h 2751770"/>
                  <a:gd name="connsiteX12" fmla="*/ 1217540 w 3738080"/>
                  <a:gd name="connsiteY12" fmla="*/ 1445700 h 2751770"/>
                  <a:gd name="connsiteX13" fmla="*/ 1858846 w 3738080"/>
                  <a:gd name="connsiteY13" fmla="*/ 1306247 h 2751770"/>
                  <a:gd name="connsiteX14" fmla="*/ 1828129 w 3738080"/>
                  <a:gd name="connsiteY14" fmla="*/ 650059 h 2751770"/>
                  <a:gd name="connsiteX15" fmla="*/ 3108200 w 3738080"/>
                  <a:gd name="connsiteY15" fmla="*/ 1008980 h 2751770"/>
                  <a:gd name="connsiteX16" fmla="*/ 3258155 w 3738080"/>
                  <a:gd name="connsiteY16" fmla="*/ 1319033 h 2751770"/>
                  <a:gd name="connsiteX17" fmla="*/ 2937692 w 3738080"/>
                  <a:gd name="connsiteY17" fmla="*/ 1304637 h 2751770"/>
                  <a:gd name="connsiteX18" fmla="*/ 763561 w 3738080"/>
                  <a:gd name="connsiteY18" fmla="*/ 1325535 h 2751770"/>
                  <a:gd name="connsiteX19" fmla="*/ 464412 w 3738080"/>
                  <a:gd name="connsiteY19" fmla="*/ 1278813 h 2751770"/>
                  <a:gd name="connsiteX20" fmla="*/ 450482 w 3738080"/>
                  <a:gd name="connsiteY20" fmla="*/ 1202928 h 2751770"/>
                  <a:gd name="connsiteX21" fmla="*/ 622892 w 3738080"/>
                  <a:gd name="connsiteY21" fmla="*/ 1008979 h 2751770"/>
                  <a:gd name="connsiteX22" fmla="*/ 1828129 w 3738080"/>
                  <a:gd name="connsiteY22" fmla="*/ 650059 h 2751770"/>
                  <a:gd name="connsiteX23" fmla="*/ 1764313 w 3738080"/>
                  <a:gd name="connsiteY23" fmla="*/ 591 h 2751770"/>
                  <a:gd name="connsiteX24" fmla="*/ 3559697 w 3738080"/>
                  <a:gd name="connsiteY24" fmla="*/ 547180 h 2751770"/>
                  <a:gd name="connsiteX25" fmla="*/ 3709650 w 3738080"/>
                  <a:gd name="connsiteY25" fmla="*/ 882310 h 2751770"/>
                  <a:gd name="connsiteX26" fmla="*/ 3367875 w 3738080"/>
                  <a:gd name="connsiteY26" fmla="*/ 834477 h 2751770"/>
                  <a:gd name="connsiteX27" fmla="*/ 318417 w 3738080"/>
                  <a:gd name="connsiteY27" fmla="*/ 884635 h 2751770"/>
                  <a:gd name="connsiteX28" fmla="*/ 19267 w 3738080"/>
                  <a:gd name="connsiteY28" fmla="*/ 846272 h 2751770"/>
                  <a:gd name="connsiteX29" fmla="*/ 275 w 3738080"/>
                  <a:gd name="connsiteY29" fmla="*/ 760137 h 2751770"/>
                  <a:gd name="connsiteX30" fmla="*/ 173484 w 3738080"/>
                  <a:gd name="connsiteY30" fmla="*/ 547180 h 2751770"/>
                  <a:gd name="connsiteX31" fmla="*/ 1764313 w 3738080"/>
                  <a:gd name="connsiteY31" fmla="*/ 591 h 2751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738080" h="2751770">
                    <a:moveTo>
                      <a:pt x="1869041" y="1997576"/>
                    </a:moveTo>
                    <a:cubicBezTo>
                      <a:pt x="2077306" y="1997576"/>
                      <a:pt x="2246138" y="2166408"/>
                      <a:pt x="2246138" y="2374673"/>
                    </a:cubicBezTo>
                    <a:cubicBezTo>
                      <a:pt x="2246138" y="2582938"/>
                      <a:pt x="2077306" y="2751770"/>
                      <a:pt x="1869041" y="2751770"/>
                    </a:cubicBezTo>
                    <a:cubicBezTo>
                      <a:pt x="1660776" y="2751770"/>
                      <a:pt x="1491944" y="2582938"/>
                      <a:pt x="1491944" y="2374673"/>
                    </a:cubicBezTo>
                    <a:cubicBezTo>
                      <a:pt x="1491944" y="2166408"/>
                      <a:pt x="1660776" y="1997576"/>
                      <a:pt x="1869041" y="1997576"/>
                    </a:cubicBezTo>
                    <a:close/>
                    <a:moveTo>
                      <a:pt x="1858846" y="1306247"/>
                    </a:moveTo>
                    <a:cubicBezTo>
                      <a:pt x="2165924" y="1301758"/>
                      <a:pt x="2404940" y="1399722"/>
                      <a:pt x="2645621" y="1504218"/>
                    </a:cubicBezTo>
                    <a:cubicBezTo>
                      <a:pt x="2813424" y="1597955"/>
                      <a:pt x="2823993" y="1678797"/>
                      <a:pt x="2795575" y="1757331"/>
                    </a:cubicBezTo>
                    <a:cubicBezTo>
                      <a:pt x="2761471" y="1842158"/>
                      <a:pt x="2685239" y="1908552"/>
                      <a:pt x="2539052" y="1841672"/>
                    </a:cubicBezTo>
                    <a:cubicBezTo>
                      <a:pt x="2347207" y="1684231"/>
                      <a:pt x="1733351" y="1556050"/>
                      <a:pt x="1353947" y="1778974"/>
                    </a:cubicBezTo>
                    <a:cubicBezTo>
                      <a:pt x="1250080" y="1855218"/>
                      <a:pt x="1037749" y="1915097"/>
                      <a:pt x="982333" y="1780833"/>
                    </a:cubicBezTo>
                    <a:cubicBezTo>
                      <a:pt x="968480" y="1736637"/>
                      <a:pt x="963386" y="1699601"/>
                      <a:pt x="966756" y="1667407"/>
                    </a:cubicBezTo>
                    <a:cubicBezTo>
                      <a:pt x="976866" y="1570822"/>
                      <a:pt x="1063141" y="1517802"/>
                      <a:pt x="1217540" y="1445700"/>
                    </a:cubicBezTo>
                    <a:cubicBezTo>
                      <a:pt x="1465851" y="1348519"/>
                      <a:pt x="1674601" y="1308942"/>
                      <a:pt x="1858846" y="1306247"/>
                    </a:cubicBezTo>
                    <a:close/>
                    <a:moveTo>
                      <a:pt x="1828129" y="650059"/>
                    </a:moveTo>
                    <a:cubicBezTo>
                      <a:pt x="2445754" y="646836"/>
                      <a:pt x="2937662" y="894034"/>
                      <a:pt x="3108200" y="1008980"/>
                    </a:cubicBezTo>
                    <a:cubicBezTo>
                      <a:pt x="3228810" y="1075858"/>
                      <a:pt x="3343409" y="1171509"/>
                      <a:pt x="3258155" y="1319033"/>
                    </a:cubicBezTo>
                    <a:cubicBezTo>
                      <a:pt x="3134282" y="1435449"/>
                      <a:pt x="3057301" y="1393031"/>
                      <a:pt x="2937692" y="1304637"/>
                    </a:cubicBezTo>
                    <a:cubicBezTo>
                      <a:pt x="2647778" y="1191783"/>
                      <a:pt x="2008321" y="619142"/>
                      <a:pt x="763561" y="1325535"/>
                    </a:cubicBezTo>
                    <a:cubicBezTo>
                      <a:pt x="621636" y="1425852"/>
                      <a:pt x="511304" y="1376178"/>
                      <a:pt x="464412" y="1278813"/>
                    </a:cubicBezTo>
                    <a:cubicBezTo>
                      <a:pt x="452398" y="1252494"/>
                      <a:pt x="448110" y="1227223"/>
                      <a:pt x="450482" y="1202928"/>
                    </a:cubicBezTo>
                    <a:cubicBezTo>
                      <a:pt x="457599" y="1130049"/>
                      <a:pt x="524660" y="1065987"/>
                      <a:pt x="622892" y="1008979"/>
                    </a:cubicBezTo>
                    <a:cubicBezTo>
                      <a:pt x="1041721" y="744082"/>
                      <a:pt x="1457554" y="651995"/>
                      <a:pt x="1828129" y="650059"/>
                    </a:cubicBezTo>
                    <a:close/>
                    <a:moveTo>
                      <a:pt x="1764313" y="591"/>
                    </a:moveTo>
                    <a:cubicBezTo>
                      <a:pt x="2430887" y="-13278"/>
                      <a:pt x="3056659" y="218017"/>
                      <a:pt x="3559697" y="547180"/>
                    </a:cubicBezTo>
                    <a:cubicBezTo>
                      <a:pt x="3671781" y="597338"/>
                      <a:pt x="3794905" y="759863"/>
                      <a:pt x="3709650" y="882310"/>
                    </a:cubicBezTo>
                    <a:cubicBezTo>
                      <a:pt x="3594303" y="984791"/>
                      <a:pt x="3449118" y="907547"/>
                      <a:pt x="3367875" y="834477"/>
                    </a:cubicBezTo>
                    <a:cubicBezTo>
                      <a:pt x="3193985" y="725799"/>
                      <a:pt x="1920315" y="-235561"/>
                      <a:pt x="318417" y="884635"/>
                    </a:cubicBezTo>
                    <a:cubicBezTo>
                      <a:pt x="189280" y="993311"/>
                      <a:pt x="70419" y="922739"/>
                      <a:pt x="19267" y="846272"/>
                    </a:cubicBezTo>
                    <a:cubicBezTo>
                      <a:pt x="4410" y="817516"/>
                      <a:pt x="-1388" y="788500"/>
                      <a:pt x="275" y="760137"/>
                    </a:cubicBezTo>
                    <a:cubicBezTo>
                      <a:pt x="5260" y="675044"/>
                      <a:pt x="77384" y="595829"/>
                      <a:pt x="173484" y="547180"/>
                    </a:cubicBezTo>
                    <a:cubicBezTo>
                      <a:pt x="702741" y="170471"/>
                      <a:pt x="1245868" y="11376"/>
                      <a:pt x="1764313" y="591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53858C97-DA2F-8866-47CC-CDF4077BBF9D}"/>
                </a:ext>
              </a:extLst>
            </p:cNvPr>
            <p:cNvSpPr txBox="1">
              <a:spLocks/>
            </p:cNvSpPr>
            <p:nvPr/>
          </p:nvSpPr>
          <p:spPr>
            <a:xfrm>
              <a:off x="1560697" y="757061"/>
              <a:ext cx="729275" cy="203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solidFill>
                    <a:srgbClr val="7030A0"/>
                  </a:solidFill>
                </a:rPr>
                <a:t>PDS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103360" y="4356724"/>
            <a:ext cx="3715871" cy="1325563"/>
          </a:xfrm>
        </p:spPr>
        <p:txBody>
          <a:bodyPr/>
          <a:lstStyle/>
          <a:p>
            <a:r>
              <a:rPr lang="en-US" altLang="en-US" dirty="0"/>
              <a:t>Thank you!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103360" y="5173542"/>
            <a:ext cx="3357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Thank you For being a great class!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762" y="3056043"/>
            <a:ext cx="446086" cy="63586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880" y="3045535"/>
            <a:ext cx="613391" cy="5827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9064" y="3056043"/>
            <a:ext cx="599662" cy="57755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9489815" y="6105550"/>
            <a:ext cx="261376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https://www.youtube.com/@AmelOline/videos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326723" y="5967051"/>
            <a:ext cx="162344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https://github.com/siagianp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513422" y="6244050"/>
            <a:ext cx="36671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https://github.com/amelcharolinesgn2/IoT_simulator-mqtt-NodeRed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959112" y="6382549"/>
            <a:ext cx="32047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https://github.com/amelcharolinesgn2/Cloud-Infrastructures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426515" y="6555673"/>
            <a:ext cx="38395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https://github.com/amelcharolinesgn2/ClouD-Infrastructure-SISKA-2025</a:t>
            </a:r>
          </a:p>
        </p:txBody>
      </p:sp>
    </p:spTree>
    <p:extLst>
      <p:ext uri="{BB962C8B-B14F-4D97-AF65-F5344CB8AC3E}">
        <p14:creationId xmlns:p14="http://schemas.microsoft.com/office/powerpoint/2010/main" val="172127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90501"/>
            <a:ext cx="4667250" cy="723900"/>
          </a:xfrm>
        </p:spPr>
        <p:txBody>
          <a:bodyPr>
            <a:normAutofit/>
          </a:bodyPr>
          <a:lstStyle/>
          <a:p>
            <a:r>
              <a:rPr lang="en-US" sz="2000" b="1" dirty="0"/>
              <a:t>Exploring </a:t>
            </a:r>
            <a:r>
              <a:rPr lang="en-US" sz="2000" b="1" dirty="0" err="1"/>
              <a:t>CoAP</a:t>
            </a:r>
            <a:r>
              <a:rPr lang="en-US" sz="2000" b="1" dirty="0"/>
              <a:t> and MQTT protocols </a:t>
            </a:r>
          </a:p>
        </p:txBody>
      </p:sp>
      <p:pic>
        <p:nvPicPr>
          <p:cNvPr id="3074" name="Picture 2" descr="Exploring CoAP and MQTT protocols | Sirin Software posted on the ..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23" y="785003"/>
            <a:ext cx="4739077" cy="596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3902" y="6418053"/>
            <a:ext cx="4827198" cy="3364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CoAP</a:t>
            </a:r>
            <a:r>
              <a:rPr lang="en-US" dirty="0" smtClean="0"/>
              <a:t> vs MQTT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93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153871"/>
            <a:ext cx="10515600" cy="651956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002060"/>
                </a:solidFill>
              </a:rPr>
              <a:t>IoT</a:t>
            </a:r>
            <a:r>
              <a:rPr lang="en-US" sz="2400" b="1" dirty="0">
                <a:solidFill>
                  <a:srgbClr val="002060"/>
                </a:solidFill>
              </a:rPr>
              <a:t> Protocols: Comparing MQTT, </a:t>
            </a:r>
            <a:r>
              <a:rPr lang="en-US" sz="2400" b="1" dirty="0" err="1">
                <a:solidFill>
                  <a:srgbClr val="002060"/>
                </a:solidFill>
              </a:rPr>
              <a:t>CoAP</a:t>
            </a:r>
            <a:r>
              <a:rPr lang="en-US" sz="2400" b="1" dirty="0">
                <a:solidFill>
                  <a:srgbClr val="002060"/>
                </a:solidFill>
              </a:rPr>
              <a:t>, and HTTP for Efficient Device Communication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450" y="1450233"/>
            <a:ext cx="5695950" cy="20539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30849" y="3648611"/>
            <a:ext cx="227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Types of </a:t>
            </a:r>
            <a:r>
              <a:rPr lang="en-US" b="1" dirty="0" err="1">
                <a:solidFill>
                  <a:srgbClr val="002060"/>
                </a:solidFill>
              </a:rPr>
              <a:t>IoT</a:t>
            </a:r>
            <a:r>
              <a:rPr lang="en-US" b="1" dirty="0">
                <a:solidFill>
                  <a:srgbClr val="002060"/>
                </a:solidFill>
              </a:rPr>
              <a:t> Protocols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30849" y="6488668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  <a:latin typeface="Roboto"/>
              </a:rPr>
              <a:t>IoT</a:t>
            </a:r>
            <a:r>
              <a:rPr lang="en-US" b="1" dirty="0">
                <a:solidFill>
                  <a:srgbClr val="002060"/>
                </a:solidFill>
                <a:latin typeface="Roboto"/>
              </a:rPr>
              <a:t> Protocol Layers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3937379"/>
            <a:ext cx="5543550" cy="255128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6000" y="1450233"/>
            <a:ext cx="759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96000" y="3463945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CoAP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95999" y="5292991"/>
            <a:ext cx="728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660" y="1238979"/>
            <a:ext cx="5091890" cy="22249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984" y="3374499"/>
            <a:ext cx="4584201" cy="9175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3055" y="4878720"/>
            <a:ext cx="4305130" cy="109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7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850" y="153871"/>
            <a:ext cx="10515600" cy="651956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002060"/>
                </a:solidFill>
              </a:rPr>
              <a:t>IoT</a:t>
            </a:r>
            <a:r>
              <a:rPr lang="en-US" sz="2400" b="1" dirty="0">
                <a:solidFill>
                  <a:srgbClr val="002060"/>
                </a:solidFill>
              </a:rPr>
              <a:t> Protocols: Comparing MQTT, </a:t>
            </a:r>
            <a:r>
              <a:rPr lang="en-US" sz="2400" b="1" dirty="0" err="1">
                <a:solidFill>
                  <a:srgbClr val="002060"/>
                </a:solidFill>
              </a:rPr>
              <a:t>CoAP</a:t>
            </a:r>
            <a:r>
              <a:rPr lang="en-US" sz="2400" b="1" dirty="0">
                <a:solidFill>
                  <a:srgbClr val="002060"/>
                </a:solidFill>
              </a:rPr>
              <a:t>, and HTTP for Efficient Device Communication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38459" y="1053584"/>
            <a:ext cx="3342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Comparison of MQTT, </a:t>
            </a:r>
            <a:r>
              <a:rPr lang="en-US" dirty="0" err="1"/>
              <a:t>CoAP</a:t>
            </a:r>
            <a:r>
              <a:rPr lang="en-US" dirty="0"/>
              <a:t>, HTTP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329055"/>
              </p:ext>
            </p:extLst>
          </p:nvPr>
        </p:nvGraphicFramePr>
        <p:xfrm>
          <a:off x="323850" y="1422916"/>
          <a:ext cx="5562600" cy="2575560"/>
        </p:xfrm>
        <a:graphic>
          <a:graphicData uri="http://schemas.openxmlformats.org/drawingml/2006/table">
            <a:tbl>
              <a:tblPr/>
              <a:tblGrid>
                <a:gridCol w="1112520">
                  <a:extLst>
                    <a:ext uri="{9D8B030D-6E8A-4147-A177-3AD203B41FA5}">
                      <a16:colId xmlns:a16="http://schemas.microsoft.com/office/drawing/2014/main" val="826015192"/>
                    </a:ext>
                  </a:extLst>
                </a:gridCol>
                <a:gridCol w="1112520">
                  <a:extLst>
                    <a:ext uri="{9D8B030D-6E8A-4147-A177-3AD203B41FA5}">
                      <a16:colId xmlns:a16="http://schemas.microsoft.com/office/drawing/2014/main" val="2235405205"/>
                    </a:ext>
                  </a:extLst>
                </a:gridCol>
                <a:gridCol w="1112520">
                  <a:extLst>
                    <a:ext uri="{9D8B030D-6E8A-4147-A177-3AD203B41FA5}">
                      <a16:colId xmlns:a16="http://schemas.microsoft.com/office/drawing/2014/main" val="2637785351"/>
                    </a:ext>
                  </a:extLst>
                </a:gridCol>
                <a:gridCol w="1112520">
                  <a:extLst>
                    <a:ext uri="{9D8B030D-6E8A-4147-A177-3AD203B41FA5}">
                      <a16:colId xmlns:a16="http://schemas.microsoft.com/office/drawing/2014/main" val="2352487288"/>
                    </a:ext>
                  </a:extLst>
                </a:gridCol>
                <a:gridCol w="1112520">
                  <a:extLst>
                    <a:ext uri="{9D8B030D-6E8A-4147-A177-3AD203B41FA5}">
                      <a16:colId xmlns:a16="http://schemas.microsoft.com/office/drawing/2014/main" val="10738506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b="1">
                          <a:effectLst/>
                        </a:rPr>
                        <a:t>Protocol</a:t>
                      </a:r>
                      <a:endParaRPr lang="en-US" sz="1200"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rgbClr val="50B7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B7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B7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B7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>
                          <a:effectLst/>
                        </a:rPr>
                        <a:t>Message Frequency</a:t>
                      </a:r>
                      <a:endParaRPr lang="en-US" sz="1200"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rgbClr val="50B7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B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B7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B7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>
                          <a:effectLst/>
                        </a:rPr>
                        <a:t>Message Size</a:t>
                      </a:r>
                      <a:endParaRPr lang="en-US" sz="1200"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rgbClr val="A0B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B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B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B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>
                          <a:effectLst/>
                        </a:rPr>
                        <a:t>Bits per Second</a:t>
                      </a:r>
                      <a:endParaRPr lang="en-US" sz="1200"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rgbClr val="A0B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B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B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B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>
                          <a:effectLst/>
                        </a:rPr>
                        <a:t>Effective Device Communication</a:t>
                      </a:r>
                      <a:endParaRPr lang="en-US" sz="1200"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rgbClr val="40B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B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B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B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914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b="1">
                          <a:effectLst/>
                        </a:rPr>
                        <a:t>MQTT</a:t>
                      </a:r>
                      <a:endParaRPr lang="en-US" sz="1200"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rgbClr val="B0B7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B7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B7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B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effectLst/>
                        </a:rPr>
                        <a:t>Variable, Low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rgbClr val="E0B7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B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B7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effectLst/>
                        </a:rPr>
                        <a:t>Small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rgbClr val="20B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B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B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B5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effectLst/>
                        </a:rPr>
                        <a:t>Moderate to High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rgbClr val="20B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B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B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B5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effectLst/>
                        </a:rPr>
                        <a:t>Efficient, Low Overhead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rgbClr val="E0B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B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B4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BA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120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b="1">
                          <a:effectLst/>
                        </a:rPr>
                        <a:t>CoAP</a:t>
                      </a:r>
                      <a:endParaRPr lang="en-US" sz="1200"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rgbClr val="A0B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3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B8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B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effectLst/>
                        </a:rPr>
                        <a:t>Variable, Moderate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rgbClr val="00B3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B5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BC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effectLst/>
                        </a:rPr>
                        <a:t>Small to Medium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rgbClr val="D0B5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B5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B5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BC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effectLst/>
                        </a:rPr>
                        <a:t>Moderate to High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rgbClr val="40B5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0BA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B5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B9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effectLst/>
                        </a:rPr>
                        <a:t>Efficient, Designed for IoT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rgbClr val="B0BA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0BA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BA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BA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033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b="1">
                          <a:effectLst/>
                        </a:rPr>
                        <a:t>HTTP</a:t>
                      </a:r>
                      <a:endParaRPr lang="en-US" sz="1200">
                        <a:effectLst/>
                      </a:endParaRP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rgbClr val="A0B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BC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B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0BB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effectLst/>
                        </a:rPr>
                        <a:t>Variable, High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rgbClr val="60BC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BC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BC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BC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effectLst/>
                        </a:rPr>
                        <a:t>Medium to Large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rgbClr val="C0BC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B9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BC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BC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>
                          <a:effectLst/>
                        </a:rPr>
                        <a:t>High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rgbClr val="90B9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BA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B9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B9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effectLst/>
                        </a:rPr>
                        <a:t>Common, Higher Overhead</a:t>
                      </a:r>
                    </a:p>
                  </a:txBody>
                  <a:tcPr marL="95250" marR="95250" marT="47625" marB="47625" anchor="ctr">
                    <a:lnL w="12700" cap="flat" cmpd="sng" algn="ctr">
                      <a:solidFill>
                        <a:srgbClr val="E0BA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BA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BA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BA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954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6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MQTT request response exampl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040" y="1634066"/>
            <a:ext cx="10260391" cy="422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6933" y="2634192"/>
            <a:ext cx="7357533" cy="1325563"/>
          </a:xfrm>
        </p:spPr>
        <p:txBody>
          <a:bodyPr/>
          <a:lstStyle/>
          <a:p>
            <a:pPr algn="ctr"/>
            <a:r>
              <a:rPr lang="en-US" b="1" dirty="0"/>
              <a:t>MQTT and </a:t>
            </a:r>
            <a:r>
              <a:rPr lang="en-US" b="1" dirty="0" err="1"/>
              <a:t>CoAP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7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1733" y="365668"/>
            <a:ext cx="3108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MQTT vs </a:t>
            </a:r>
            <a:r>
              <a:rPr lang="en-US" sz="2400" b="1" dirty="0" smtClean="0">
                <a:solidFill>
                  <a:srgbClr val="002060"/>
                </a:solidFill>
              </a:rPr>
              <a:t>AMQP for </a:t>
            </a:r>
            <a:r>
              <a:rPr lang="en-US" sz="2400" b="1" dirty="0" err="1" smtClean="0">
                <a:solidFill>
                  <a:srgbClr val="002060"/>
                </a:solidFill>
              </a:rPr>
              <a:t>IoT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1196665"/>
            <a:ext cx="3386667" cy="10654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0083" y="968401"/>
            <a:ext cx="771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MQTT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07620" y="858799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AMQP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257" y="1228131"/>
            <a:ext cx="4353736" cy="14256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08400" y="1196665"/>
            <a:ext cx="334155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b="1" dirty="0"/>
              <a:t>MQTT is a communication protocol with features specifically targeted at </a:t>
            </a:r>
            <a:r>
              <a:rPr lang="en-US" sz="1000" b="1" dirty="0" err="1"/>
              <a:t>IoT</a:t>
            </a:r>
            <a:r>
              <a:rPr lang="en-US" sz="1000" b="1" dirty="0"/>
              <a:t> solutions: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000" dirty="0" smtClean="0"/>
              <a:t>Uses </a:t>
            </a:r>
            <a:r>
              <a:rPr lang="en-US" sz="1000" dirty="0"/>
              <a:t>TCP connections, for reliability (assured delivery and packet error checking), fragmentation and ordering.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000" dirty="0" smtClean="0"/>
              <a:t>Aims </a:t>
            </a:r>
            <a:r>
              <a:rPr lang="en-US" sz="1000" dirty="0"/>
              <a:t>to minimize data overhead of each MQTT packet.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000" dirty="0" smtClean="0"/>
              <a:t>The </a:t>
            </a:r>
            <a:r>
              <a:rPr lang="en-US" sz="1000" dirty="0"/>
              <a:t>last known good data value for a device can be stored (retained messages).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000" dirty="0" smtClean="0"/>
              <a:t>Notifications </a:t>
            </a:r>
            <a:r>
              <a:rPr lang="en-US" sz="1000" dirty="0"/>
              <a:t>when client unexpectedly disconnects (will message) to allow client state to be monitored.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000" dirty="0" smtClean="0"/>
              <a:t>Bi-directional </a:t>
            </a:r>
            <a:r>
              <a:rPr lang="en-US" sz="1000" dirty="0"/>
              <a:t>message flow - data from and commands to devices can use the same TCP connection.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000" dirty="0" smtClean="0"/>
              <a:t>Publish </a:t>
            </a:r>
            <a:r>
              <a:rPr lang="en-US" sz="1000" dirty="0"/>
              <a:t>subscribe routing, which allows the easy addition of more consumers and producers of data.</a:t>
            </a:r>
          </a:p>
          <a:p>
            <a:pPr algn="just"/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7323092" y="2517110"/>
            <a:ext cx="4307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b="1" dirty="0">
                <a:solidFill>
                  <a:srgbClr val="002060"/>
                </a:solidFill>
              </a:rPr>
              <a:t>There are four predefined exchange types: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000" dirty="0" smtClean="0"/>
              <a:t>Direct </a:t>
            </a:r>
            <a:r>
              <a:rPr lang="en-US" sz="1000" dirty="0"/>
              <a:t>- routing key matches queue name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000" dirty="0" err="1" smtClean="0"/>
              <a:t>Fanout</a:t>
            </a:r>
            <a:r>
              <a:rPr lang="en-US" sz="1000" dirty="0" smtClean="0"/>
              <a:t> </a:t>
            </a:r>
            <a:r>
              <a:rPr lang="en-US" sz="1000" dirty="0"/>
              <a:t>- every queue bound to it receives every message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000" dirty="0" smtClean="0"/>
              <a:t>Topic </a:t>
            </a:r>
            <a:r>
              <a:rPr lang="en-US" sz="1000" dirty="0"/>
              <a:t>- messages are routed to queues based on the pattern used when binding the queue to the exchange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000" dirty="0" smtClean="0"/>
              <a:t>Headers </a:t>
            </a:r>
            <a:r>
              <a:rPr lang="en-US" sz="1000" dirty="0"/>
              <a:t>- similar to the topic exchange but uses message headers in the matching algorithm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75469" y="4591751"/>
            <a:ext cx="4183830" cy="656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AMQP topology which could approximate an MQTT broker configuration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267" y="5253614"/>
            <a:ext cx="4013319" cy="169083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32013" y="5063067"/>
            <a:ext cx="55090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b="1" dirty="0">
                <a:solidFill>
                  <a:srgbClr val="002060"/>
                </a:solidFill>
              </a:rPr>
              <a:t>AMQP has features which do not exist in MQTT or only in MQTT 5.0 such as: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000" dirty="0" smtClean="0"/>
              <a:t>Message </a:t>
            </a:r>
            <a:r>
              <a:rPr lang="en-US" sz="1000" dirty="0"/>
              <a:t>headers (in MQTT 5.0)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000" dirty="0" smtClean="0"/>
              <a:t>Multiple </a:t>
            </a:r>
            <a:r>
              <a:rPr lang="en-US" sz="1000" dirty="0"/>
              <a:t>lightweight connections over one TCP connection (channels)</a:t>
            </a: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en-US" sz="1000" dirty="0" smtClean="0"/>
              <a:t>Virtual </a:t>
            </a:r>
            <a:r>
              <a:rPr lang="en-US" sz="1000" dirty="0"/>
              <a:t>hosts (isolated server environments)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0083" y="3228665"/>
            <a:ext cx="69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002060"/>
                </a:solidFill>
              </a:rPr>
              <a:t>CoAP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738" y="3543771"/>
            <a:ext cx="3454400" cy="13974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021" y="5032736"/>
            <a:ext cx="3529379" cy="14318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3" y="2262072"/>
            <a:ext cx="3273361" cy="59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0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1733" y="365668"/>
            <a:ext cx="4711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MQTT vs </a:t>
            </a:r>
            <a:r>
              <a:rPr lang="en-US" sz="2400" b="1" dirty="0" smtClean="0">
                <a:solidFill>
                  <a:srgbClr val="002060"/>
                </a:solidFill>
              </a:rPr>
              <a:t>AMQP for </a:t>
            </a:r>
            <a:r>
              <a:rPr lang="en-US" sz="2400" b="1" dirty="0" err="1" smtClean="0">
                <a:solidFill>
                  <a:srgbClr val="002060"/>
                </a:solidFill>
              </a:rPr>
              <a:t>IoT</a:t>
            </a:r>
            <a:r>
              <a:rPr lang="en-US" sz="2400" b="1" dirty="0" smtClean="0">
                <a:solidFill>
                  <a:srgbClr val="002060"/>
                </a:solidFill>
              </a:rPr>
              <a:t> </a:t>
            </a:r>
            <a:r>
              <a:rPr lang="en-US" sz="2400" b="1" dirty="0">
                <a:solidFill>
                  <a:srgbClr val="002060"/>
                </a:solidFill>
              </a:rPr>
              <a:t>Comparison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729307"/>
              </p:ext>
            </p:extLst>
          </p:nvPr>
        </p:nvGraphicFramePr>
        <p:xfrm>
          <a:off x="508000" y="1030533"/>
          <a:ext cx="10938933" cy="4792264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val="201591222"/>
                    </a:ext>
                  </a:extLst>
                </a:gridCol>
                <a:gridCol w="4453467">
                  <a:extLst>
                    <a:ext uri="{9D8B030D-6E8A-4147-A177-3AD203B41FA5}">
                      <a16:colId xmlns:a16="http://schemas.microsoft.com/office/drawing/2014/main" val="3271168902"/>
                    </a:ext>
                  </a:extLst>
                </a:gridCol>
                <a:gridCol w="4758266">
                  <a:extLst>
                    <a:ext uri="{9D8B030D-6E8A-4147-A177-3AD203B41FA5}">
                      <a16:colId xmlns:a16="http://schemas.microsoft.com/office/drawing/2014/main" val="4133132100"/>
                    </a:ext>
                  </a:extLst>
                </a:gridCol>
              </a:tblGrid>
              <a:tr h="208626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/>
                      </a:r>
                      <a:b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US" sz="1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>
                          <a:solidFill>
                            <a:schemeClr val="tx1"/>
                          </a:solidFill>
                          <a:effectLst/>
                        </a:rPr>
                        <a:t>MQTT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smtClean="0">
                          <a:solidFill>
                            <a:schemeClr val="tx1"/>
                          </a:solidFill>
                          <a:effectLst/>
                        </a:rPr>
                        <a:t>AMQP</a:t>
                      </a:r>
                    </a:p>
                    <a:p>
                      <a:pPr algn="ctr"/>
                      <a:endParaRPr 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29804" marR="29804" marT="14902" marB="14902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158179"/>
                  </a:ext>
                </a:extLst>
              </a:tr>
              <a:tr h="476859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Full name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MQTT (the OASIS standardization group decided it would not stand for anything)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Advanced Message Queuing Protocol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995538"/>
                  </a:ext>
                </a:extLst>
              </a:tr>
              <a:tr h="387448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Architecture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Publish subscribe (MQTT does have a request/reply mode as well)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Queues, multicast (fanout), publish subscribe, request reply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711112"/>
                  </a:ext>
                </a:extLst>
              </a:tr>
              <a:tr h="119215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Command targets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Topics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Exchanges, Queues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41327"/>
                  </a:ext>
                </a:extLst>
              </a:tr>
              <a:tr h="119215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Underlying Protocol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TCP/IP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TCP/IP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50890"/>
                  </a:ext>
                </a:extLst>
              </a:tr>
              <a:tr h="387448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Secure connections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TLS + username/password (SASL support possible)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TLS + username/password (SASL support possible)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371208"/>
                  </a:ext>
                </a:extLst>
              </a:tr>
              <a:tr h="298037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Client observability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Known connection status (will messages)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Unknown connection status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791664"/>
                  </a:ext>
                </a:extLst>
              </a:tr>
              <a:tr h="208626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Messaging Mode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Asynchronous, event-based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Synchronous and asynchronous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178074"/>
                  </a:ext>
                </a:extLst>
              </a:tr>
              <a:tr h="387448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Message queuing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The broker can queue messages for disconnected subscribers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Core capability, flexible configuration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622384"/>
                  </a:ext>
                </a:extLst>
              </a:tr>
              <a:tr h="208626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Message overhead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2 bytes minimum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8 bytes (general frame format)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727423"/>
                  </a:ext>
                </a:extLst>
              </a:tr>
              <a:tr h="298037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Message Size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256MB maximum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2GB theoretical, 128MB max recommended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0610528"/>
                  </a:ext>
                </a:extLst>
              </a:tr>
              <a:tr h="119215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Content type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Any (binary)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Any (binary)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302270"/>
                  </a:ext>
                </a:extLst>
              </a:tr>
              <a:tr h="208626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Topic matching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Level separator: / Wildcards: + #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Level separator: / Wildcards: + #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921376"/>
                  </a:ext>
                </a:extLst>
              </a:tr>
              <a:tr h="476859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Reliability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Three qualities of service: 0 - fire and forget 1 - at least once 2 - once and only once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Two qualities of service: -without acks (=0) - with acks (=1)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558695"/>
                  </a:ext>
                </a:extLst>
              </a:tr>
              <a:tr h="208626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Connection “multiplexing”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Yes - channels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409784"/>
                  </a:ext>
                </a:extLst>
              </a:tr>
              <a:tr h="119215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Message attributes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MQTT 5.0 only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663823"/>
                  </a:ext>
                </a:extLst>
              </a:tr>
              <a:tr h="119215"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Object persistence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784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39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1733" y="365668"/>
            <a:ext cx="4722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MQTT vs </a:t>
            </a:r>
            <a:r>
              <a:rPr lang="en-US" sz="2400" b="1" dirty="0" err="1" smtClean="0">
                <a:solidFill>
                  <a:srgbClr val="002060"/>
                </a:solidFill>
              </a:rPr>
              <a:t>CoAP</a:t>
            </a:r>
            <a:r>
              <a:rPr lang="en-US" sz="2400" b="1" dirty="0" smtClean="0">
                <a:solidFill>
                  <a:srgbClr val="002060"/>
                </a:solidFill>
              </a:rPr>
              <a:t> for </a:t>
            </a:r>
            <a:r>
              <a:rPr lang="en-US" sz="2400" b="1" dirty="0" err="1" smtClean="0">
                <a:solidFill>
                  <a:srgbClr val="002060"/>
                </a:solidFill>
              </a:rPr>
              <a:t>IoT</a:t>
            </a:r>
            <a:r>
              <a:rPr lang="en-US" sz="2400" b="1" dirty="0" smtClean="0">
                <a:solidFill>
                  <a:srgbClr val="002060"/>
                </a:solidFill>
              </a:rPr>
              <a:t> </a:t>
            </a:r>
            <a:r>
              <a:rPr lang="en-US" sz="2400" b="1" dirty="0">
                <a:solidFill>
                  <a:srgbClr val="002060"/>
                </a:solidFill>
              </a:rPr>
              <a:t>Comparison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91692"/>
              </p:ext>
            </p:extLst>
          </p:nvPr>
        </p:nvGraphicFramePr>
        <p:xfrm>
          <a:off x="169333" y="827333"/>
          <a:ext cx="11751734" cy="5224583"/>
        </p:xfrm>
        <a:graphic>
          <a:graphicData uri="http://schemas.openxmlformats.org/drawingml/2006/table">
            <a:tbl>
              <a:tblPr/>
              <a:tblGrid>
                <a:gridCol w="2555507">
                  <a:extLst>
                    <a:ext uri="{9D8B030D-6E8A-4147-A177-3AD203B41FA5}">
                      <a16:colId xmlns:a16="http://schemas.microsoft.com/office/drawing/2014/main" val="3759502019"/>
                    </a:ext>
                  </a:extLst>
                </a:gridCol>
                <a:gridCol w="5278982">
                  <a:extLst>
                    <a:ext uri="{9D8B030D-6E8A-4147-A177-3AD203B41FA5}">
                      <a16:colId xmlns:a16="http://schemas.microsoft.com/office/drawing/2014/main" val="1786960326"/>
                    </a:ext>
                  </a:extLst>
                </a:gridCol>
                <a:gridCol w="3917245">
                  <a:extLst>
                    <a:ext uri="{9D8B030D-6E8A-4147-A177-3AD203B41FA5}">
                      <a16:colId xmlns:a16="http://schemas.microsoft.com/office/drawing/2014/main" val="946890247"/>
                    </a:ext>
                  </a:extLst>
                </a:gridCol>
              </a:tblGrid>
              <a:tr h="307200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002060"/>
                          </a:solidFill>
                          <a:effectLst/>
                        </a:rPr>
                        <a:t/>
                      </a:r>
                      <a:br>
                        <a:rPr lang="en-US" sz="1200" b="1" dirty="0">
                          <a:solidFill>
                            <a:srgbClr val="002060"/>
                          </a:solidFill>
                          <a:effectLst/>
                        </a:rPr>
                      </a:br>
                      <a:r>
                        <a:rPr lang="en-US" sz="1200" b="1" dirty="0">
                          <a:solidFill>
                            <a:srgbClr val="002060"/>
                          </a:solidFill>
                          <a:effectLst/>
                        </a:rPr>
                        <a:t>MQTT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rgbClr val="002060"/>
                          </a:solidFill>
                          <a:effectLst/>
                        </a:rPr>
                        <a:t>CoAP</a:t>
                      </a:r>
                      <a:endParaRPr lang="en-US" sz="1200" b="1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129145"/>
                  </a:ext>
                </a:extLst>
              </a:tr>
              <a:tr h="404776">
                <a:tc>
                  <a:txBody>
                    <a:bodyPr/>
                    <a:lstStyle/>
                    <a:p>
                      <a:r>
                        <a:rPr lang="en-US" sz="1200" b="0">
                          <a:effectLst/>
                        </a:rPr>
                        <a:t>Full name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MQTT (the OASIS standardization group decided it would not stand for anything)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Constrained Application Protocol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089610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r>
                        <a:rPr lang="en-US" sz="1200" b="0">
                          <a:effectLst/>
                        </a:rPr>
                        <a:t>Architecture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Client/Server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Client/Server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565763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r>
                        <a:rPr lang="en-US" sz="1200" b="0">
                          <a:effectLst/>
                        </a:rPr>
                        <a:t>Command targets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Topics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URIs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978352"/>
                  </a:ext>
                </a:extLst>
              </a:tr>
              <a:tr h="177089">
                <a:tc>
                  <a:txBody>
                    <a:bodyPr/>
                    <a:lstStyle/>
                    <a:p>
                      <a:r>
                        <a:rPr lang="en-US" sz="1200" b="0">
                          <a:effectLst/>
                        </a:rPr>
                        <a:t>Underlying transport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TCP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UDP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749490"/>
                  </a:ext>
                </a:extLst>
              </a:tr>
              <a:tr h="177089">
                <a:tc>
                  <a:txBody>
                    <a:bodyPr/>
                    <a:lstStyle/>
                    <a:p>
                      <a:r>
                        <a:rPr lang="en-US" sz="1200" b="0">
                          <a:effectLst/>
                        </a:rPr>
                        <a:t>Default insecure TCP port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1883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5684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600582"/>
                  </a:ext>
                </a:extLst>
              </a:tr>
              <a:tr h="177089">
                <a:tc>
                  <a:txBody>
                    <a:bodyPr/>
                    <a:lstStyle/>
                    <a:p>
                      <a:r>
                        <a:rPr lang="en-US" sz="1200" b="0">
                          <a:effectLst/>
                        </a:rPr>
                        <a:t>Default secure UDP port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8883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5684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460684"/>
                  </a:ext>
                </a:extLst>
              </a:tr>
              <a:tr h="328880">
                <a:tc>
                  <a:txBody>
                    <a:bodyPr/>
                    <a:lstStyle/>
                    <a:p>
                      <a:r>
                        <a:rPr lang="en-US" sz="1200" b="0">
                          <a:effectLst/>
                        </a:rPr>
                        <a:t>Secure connections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TLS + username/password (SASL support possible)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DTLS (TLS for UDP)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47712"/>
                  </a:ext>
                </a:extLst>
              </a:tr>
              <a:tr h="252985">
                <a:tc>
                  <a:txBody>
                    <a:bodyPr/>
                    <a:lstStyle/>
                    <a:p>
                      <a:r>
                        <a:rPr lang="en-US" sz="1200" b="0">
                          <a:effectLst/>
                        </a:rPr>
                        <a:t>Client observability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Known connection status (will messages)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None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312215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r>
                        <a:rPr lang="en-US" sz="1200" b="0">
                          <a:effectLst/>
                        </a:rPr>
                        <a:t>Retained messages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Yes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6318"/>
                  </a:ext>
                </a:extLst>
              </a:tr>
              <a:tr h="252985">
                <a:tc>
                  <a:txBody>
                    <a:bodyPr/>
                    <a:lstStyle/>
                    <a:p>
                      <a:r>
                        <a:rPr lang="en-US" sz="1200" b="0">
                          <a:effectLst/>
                        </a:rPr>
                        <a:t>Messaging Mode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Asynchronous, event-based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Synchronous (or asynchronous with observe extension)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729212"/>
                  </a:ext>
                </a:extLst>
              </a:tr>
              <a:tr h="328880">
                <a:tc>
                  <a:txBody>
                    <a:bodyPr/>
                    <a:lstStyle/>
                    <a:p>
                      <a:r>
                        <a:rPr lang="en-US" sz="1200" b="0">
                          <a:effectLst/>
                        </a:rPr>
                        <a:t>Message queuing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The broker can queue messages for disconnected subscribers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None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053422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r>
                        <a:rPr lang="en-US" sz="1200" b="0">
                          <a:effectLst/>
                        </a:rPr>
                        <a:t>Message overhead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 bytes minimum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 bytes minimum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73852"/>
                  </a:ext>
                </a:extLst>
              </a:tr>
              <a:tr h="480671">
                <a:tc>
                  <a:txBody>
                    <a:bodyPr/>
                    <a:lstStyle/>
                    <a:p>
                      <a:r>
                        <a:rPr lang="en-US" sz="1200" b="0" dirty="0">
                          <a:effectLst/>
                        </a:rPr>
                        <a:t>Message Size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256MB maximum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Limit of underlying transport - RFC 7252 suggests 1152 bytes for UDP if nothing is known about the target.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924410"/>
                  </a:ext>
                </a:extLst>
              </a:tr>
              <a:tr h="252985">
                <a:tc>
                  <a:txBody>
                    <a:bodyPr/>
                    <a:lstStyle/>
                    <a:p>
                      <a:r>
                        <a:rPr lang="en-US" sz="1200" b="0">
                          <a:effectLst/>
                        </a:rPr>
                        <a:t>Message fragmentation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Reliant on TCP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 (RFC 7959 proposes an extension for this)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763749"/>
                  </a:ext>
                </a:extLst>
              </a:tr>
              <a:tr h="101194">
                <a:tc>
                  <a:txBody>
                    <a:bodyPr/>
                    <a:lstStyle/>
                    <a:p>
                      <a:r>
                        <a:rPr lang="en-US" sz="1200" b="0">
                          <a:effectLst/>
                        </a:rPr>
                        <a:t>Content type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Any (binary)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Any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254981"/>
                  </a:ext>
                </a:extLst>
              </a:tr>
              <a:tr h="252985">
                <a:tc>
                  <a:txBody>
                    <a:bodyPr/>
                    <a:lstStyle/>
                    <a:p>
                      <a:r>
                        <a:rPr lang="en-US" sz="1200" b="0">
                          <a:effectLst/>
                        </a:rPr>
                        <a:t>Pub/sub topic matching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Level separator: /Wildcards: + #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 pub/sub (but extensions have been proposed)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501091"/>
                  </a:ext>
                </a:extLst>
              </a:tr>
              <a:tr h="177089">
                <a:tc>
                  <a:txBody>
                    <a:bodyPr/>
                    <a:lstStyle/>
                    <a:p>
                      <a:r>
                        <a:rPr lang="en-US" sz="1200" b="0">
                          <a:effectLst/>
                        </a:rPr>
                        <a:t>Message distribution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One to many, one to one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One to many, one to one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004310"/>
                  </a:ext>
                </a:extLst>
              </a:tr>
              <a:tr h="404776">
                <a:tc>
                  <a:txBody>
                    <a:bodyPr/>
                    <a:lstStyle/>
                    <a:p>
                      <a:r>
                        <a:rPr lang="en-US" sz="1200" b="0">
                          <a:effectLst/>
                        </a:rPr>
                        <a:t>Reliability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Three qualities of service: 0 - fire and forget 1 - at least once 2 - once and only once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Confirmable or not (roughly equivalent to </a:t>
                      </a:r>
                      <a:r>
                        <a:rPr lang="en-US" sz="1200" dirty="0" err="1">
                          <a:effectLst/>
                        </a:rPr>
                        <a:t>QoS</a:t>
                      </a:r>
                      <a:r>
                        <a:rPr lang="en-US" sz="1200" dirty="0">
                          <a:effectLst/>
                        </a:rPr>
                        <a:t> 1 and 0)</a:t>
                      </a:r>
                    </a:p>
                  </a:txBody>
                  <a:tcPr marL="25298" marR="25298" marT="12649" marB="12649" anchor="ctr">
                    <a:lnL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248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69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15646</TotalTime>
  <Words>1591</Words>
  <Application>Microsoft Office PowerPoint</Application>
  <PresentationFormat>Widescreen</PresentationFormat>
  <Paragraphs>409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맑은 고딕</vt:lpstr>
      <vt:lpstr>-apple-system</vt:lpstr>
      <vt:lpstr>Arial</vt:lpstr>
      <vt:lpstr>Calibri</vt:lpstr>
      <vt:lpstr>Calibri Light</vt:lpstr>
      <vt:lpstr>Roboto</vt:lpstr>
      <vt:lpstr>Times New Roman</vt:lpstr>
      <vt:lpstr>Wingdings</vt:lpstr>
      <vt:lpstr>Office Theme</vt:lpstr>
      <vt:lpstr>PowerPoint Presentation</vt:lpstr>
      <vt:lpstr>PowerPoint Presentation</vt:lpstr>
      <vt:lpstr>Exploring CoAP and MQTT protocols </vt:lpstr>
      <vt:lpstr>IoT Protocols: Comparing MQTT, CoAP, and HTTP for Efficient Device Communication</vt:lpstr>
      <vt:lpstr>IoT Protocols: Comparing MQTT, CoAP, and HTTP for Efficient Device Communication</vt:lpstr>
      <vt:lpstr>MQTT and CoAP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Messaging Protocols Explained: MQTT, AMQP, WebSockets, CoAP</vt:lpstr>
      <vt:lpstr>PowerPoint Presentation</vt:lpstr>
      <vt:lpstr>PowerPoint Presentation</vt:lpstr>
      <vt:lpstr>PowerPoint Presentation</vt:lpstr>
      <vt:lpstr>PowerPoint Presentation</vt:lpstr>
      <vt:lpstr>Lab-1</vt:lpstr>
      <vt:lpstr>Lab2</vt:lpstr>
      <vt:lpstr>Lab-3</vt:lpstr>
      <vt:lpstr>HW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CoAP</dc:title>
  <dc:creator>pds</dc:creator>
  <cp:lastModifiedBy>Gde</cp:lastModifiedBy>
  <cp:revision>252</cp:revision>
  <dcterms:created xsi:type="dcterms:W3CDTF">2024-10-14T08:49:47Z</dcterms:created>
  <dcterms:modified xsi:type="dcterms:W3CDTF">2025-09-11T08:34:46Z</dcterms:modified>
</cp:coreProperties>
</file>